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0" r:id="rId1"/>
  </p:sldMasterIdLst>
  <p:notesMasterIdLst>
    <p:notesMasterId r:id="rId23"/>
  </p:notesMasterIdLst>
  <p:sldIdLst>
    <p:sldId id="256" r:id="rId2"/>
    <p:sldId id="259" r:id="rId3"/>
    <p:sldId id="287" r:id="rId4"/>
    <p:sldId id="286" r:id="rId5"/>
    <p:sldId id="284" r:id="rId6"/>
    <p:sldId id="285" r:id="rId7"/>
    <p:sldId id="283" r:id="rId8"/>
    <p:sldId id="274" r:id="rId9"/>
    <p:sldId id="281" r:id="rId10"/>
    <p:sldId id="282" r:id="rId11"/>
    <p:sldId id="279" r:id="rId12"/>
    <p:sldId id="258" r:id="rId13"/>
    <p:sldId id="276" r:id="rId14"/>
    <p:sldId id="277" r:id="rId15"/>
    <p:sldId id="278" r:id="rId16"/>
    <p:sldId id="260" r:id="rId17"/>
    <p:sldId id="261" r:id="rId18"/>
    <p:sldId id="262" r:id="rId19"/>
    <p:sldId id="275" r:id="rId20"/>
    <p:sldId id="273" r:id="rId21"/>
    <p:sldId id="280" r:id="rId22"/>
  </p:sldIdLst>
  <p:sldSz cx="12192000" cy="6858000"/>
  <p:notesSz cx="6858000" cy="9144000"/>
  <p:embeddedFontLst>
    <p:embeddedFont>
      <p:font typeface="Georgia" panose="02040502050405020303" pitchFamily="18" charset="0"/>
      <p:regular r:id="rId24"/>
      <p:bold r:id="rId25"/>
      <p:italic r:id="rId26"/>
      <p:boldItalic r:id="rId27"/>
    </p:embeddedFont>
    <p:embeddedFont>
      <p:font typeface="Trebuchet MS" panose="020B0703020202090204" pitchFamily="34" charset="0"/>
      <p:regular r:id="rId28"/>
      <p:bold r:id="rId29"/>
      <p: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6"/>
    <p:restoredTop sz="94648"/>
  </p:normalViewPr>
  <p:slideViewPr>
    <p:cSldViewPr snapToGrid="0">
      <p:cViewPr varScale="1">
        <p:scale>
          <a:sx n="87" d="100"/>
          <a:sy n="87" d="100"/>
        </p:scale>
        <p:origin x="216" y="8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9af4bc0a09_0_2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9af4bc0a09_0_2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Arial" panose="020B0604020202020204" pitchFamily="34" charset="0"/>
                <a:cs typeface="Arial" panose="020B0604020202020204" pitchFamily="34" charset="0"/>
              </a:rPr>
              <a:t>In response to the </a:t>
            </a:r>
            <a:r>
              <a:rPr lang="en-US" b="0" i="0" u="none" strike="noStrike" dirty="0" err="1">
                <a:solidFill>
                  <a:srgbClr val="000000"/>
                </a:solidFill>
                <a:effectLst/>
                <a:latin typeface="Arial" panose="020B0604020202020204" pitchFamily="34" charset="0"/>
                <a:cs typeface="Arial" panose="020B0604020202020204" pitchFamily="34" charset="0"/>
              </a:rPr>
              <a:t>Imanation</a:t>
            </a:r>
            <a:r>
              <a:rPr lang="en-US" b="0" i="0" u="none" strike="noStrike" dirty="0">
                <a:solidFill>
                  <a:srgbClr val="000000"/>
                </a:solidFill>
                <a:effectLst/>
                <a:latin typeface="Arial" panose="020B0604020202020204" pitchFamily="34" charset="0"/>
                <a:cs typeface="Arial" panose="020B0604020202020204" pitchFamily="34" charset="0"/>
              </a:rPr>
              <a:t> heresy of a monk from the French Abbey </a:t>
            </a:r>
            <a:r>
              <a:rPr lang="en-US" b="0" i="0" u="none" strike="noStrike" dirty="0" err="1">
                <a:solidFill>
                  <a:srgbClr val="000000"/>
                </a:solidFill>
                <a:effectLst/>
                <a:latin typeface="Arial" panose="020B0604020202020204" pitchFamily="34" charset="0"/>
                <a:cs typeface="Arial" panose="020B0604020202020204" pitchFamily="34" charset="0"/>
              </a:rPr>
              <a:t>Ratramnus</a:t>
            </a:r>
            <a:r>
              <a:rPr lang="en-US" b="0" i="0" u="none" strike="noStrike" dirty="0">
                <a:solidFill>
                  <a:srgbClr val="000000"/>
                </a:solidFill>
                <a:effectLst/>
                <a:latin typeface="Arial" panose="020B0604020202020204" pitchFamily="34" charset="0"/>
                <a:cs typeface="Arial" panose="020B0604020202020204" pitchFamily="34" charset="0"/>
              </a:rPr>
              <a:t> (d. 868) held that Christ’s Body in the Eucharist was symbolic rather than corporeal. </a:t>
            </a:r>
          </a:p>
          <a:p>
            <a:pPr algn="l"/>
            <a:r>
              <a:rPr lang="en-US" b="0" i="0" u="none" strike="noStrike" dirty="0">
                <a:solidFill>
                  <a:srgbClr val="000000"/>
                </a:solidFill>
                <a:effectLst/>
                <a:latin typeface="Arial" panose="020B0604020202020204" pitchFamily="34" charset="0"/>
                <a:cs typeface="Arial" panose="020B0604020202020204" pitchFamily="34" charset="0"/>
              </a:rPr>
              <a:t>Within two centuries the issue had reached such a point of gravity that a formal declaration was evoked from the Holy See. In 1079, Archdeacon </a:t>
            </a:r>
            <a:r>
              <a:rPr lang="en-US" b="0" i="0" u="none" strike="noStrike" dirty="0" err="1">
                <a:solidFill>
                  <a:srgbClr val="000000"/>
                </a:solidFill>
                <a:effectLst/>
                <a:latin typeface="Arial" panose="020B0604020202020204" pitchFamily="34" charset="0"/>
                <a:cs typeface="Arial" panose="020B0604020202020204" pitchFamily="34" charset="0"/>
              </a:rPr>
              <a:t>Berengar</a:t>
            </a:r>
            <a:r>
              <a:rPr lang="en-US" b="0" i="0" u="none" strike="noStrike" dirty="0">
                <a:solidFill>
                  <a:srgbClr val="000000"/>
                </a:solidFill>
                <a:effectLst/>
                <a:latin typeface="Arial" panose="020B0604020202020204" pitchFamily="34" charset="0"/>
                <a:cs typeface="Arial" panose="020B0604020202020204" pitchFamily="34" charset="0"/>
              </a:rPr>
              <a:t> of Tours was required by Gregory VII to accept the following declaration of faith in the Eucharistic presence:</a:t>
            </a:r>
          </a:p>
          <a:p>
            <a:endParaRPr lang="en-US" dirty="0"/>
          </a:p>
        </p:txBody>
      </p:sp>
    </p:spTree>
    <p:extLst>
      <p:ext uri="{BB962C8B-B14F-4D97-AF65-F5344CB8AC3E}">
        <p14:creationId xmlns:p14="http://schemas.microsoft.com/office/powerpoint/2010/main" val="18818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9af4bc0a09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9af4bc0a09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chemeClr val="accent2">
                    <a:lumMod val="20000"/>
                    <a:lumOff val="80000"/>
                  </a:schemeClr>
                </a:solidFill>
                <a:latin typeface="+mj-lt"/>
              </a:rPr>
              <a:t>The Didache is an</a:t>
            </a:r>
            <a:r>
              <a:rPr lang="en-US" sz="1100" b="0" i="1" u="none" strike="noStrike" dirty="0">
                <a:solidFill>
                  <a:schemeClr val="accent2">
                    <a:lumMod val="20000"/>
                    <a:lumOff val="80000"/>
                  </a:schemeClr>
                </a:solidFill>
                <a:effectLst/>
                <a:latin typeface="+mj-lt"/>
              </a:rPr>
              <a:t> anonymous Greek work from AD 125 in Alexandria Egypt.  However, the Didache is composed of two earlier documents that could date back to the time of the apostles themselves. </a:t>
            </a:r>
            <a:endParaRPr lang="en-US" sz="1100" dirty="0">
              <a:solidFill>
                <a:schemeClr val="accent2">
                  <a:lumMod val="20000"/>
                  <a:lumOff val="80000"/>
                </a:schemeClr>
              </a:solidFill>
              <a:latin typeface="+mj-lt"/>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i="0" u="none" strike="noStrike" dirty="0">
                <a:solidFill>
                  <a:srgbClr val="FFFFFF"/>
                </a:solidFill>
                <a:effectLst/>
                <a:latin typeface="Inter UI Regular"/>
              </a:rPr>
              <a:t>Byzantine mosaic of Jesus Christ is sitting on throne with Empress Zoe and Emperor Constantine IX </a:t>
            </a:r>
            <a:r>
              <a:rPr lang="en-US" b="1" i="0" u="none" strike="noStrike" dirty="0" err="1">
                <a:solidFill>
                  <a:srgbClr val="FFFFFF"/>
                </a:solidFill>
                <a:effectLst/>
                <a:latin typeface="Inter UI Regular"/>
              </a:rPr>
              <a:t>Monomachus</a:t>
            </a:r>
            <a:r>
              <a:rPr lang="en-US" b="1" i="0" u="none" strike="noStrike" dirty="0">
                <a:solidFill>
                  <a:srgbClr val="FFFFFF"/>
                </a:solidFill>
                <a:effectLst/>
                <a:latin typeface="Inter UI Regular"/>
              </a:rPr>
              <a:t> in Hagia </a:t>
            </a:r>
            <a:r>
              <a:rPr lang="en-US" b="1" i="0" u="none" strike="noStrike" dirty="0" err="1">
                <a:solidFill>
                  <a:srgbClr val="FFFFFF"/>
                </a:solidFill>
                <a:effectLst/>
                <a:latin typeface="Inter UI Regular"/>
              </a:rPr>
              <a:t>Sophia,Greek</a:t>
            </a:r>
            <a:r>
              <a:rPr lang="en-US" b="1" i="0" u="none" strike="noStrike" dirty="0">
                <a:solidFill>
                  <a:srgbClr val="FFFFFF"/>
                </a:solidFill>
                <a:effectLst/>
                <a:latin typeface="Inter UI Regular"/>
              </a:rPr>
              <a:t> Orthodox Christian </a:t>
            </a:r>
            <a:r>
              <a:rPr lang="en-US" b="1" i="0" u="none" strike="noStrike" dirty="0" err="1">
                <a:solidFill>
                  <a:srgbClr val="FFFFFF"/>
                </a:solidFill>
                <a:effectLst/>
                <a:latin typeface="Inter UI Regular"/>
              </a:rPr>
              <a:t>church.Istanbul</a:t>
            </a:r>
            <a:r>
              <a:rPr lang="en-US" b="1" i="0" u="none" strike="noStrike" dirty="0">
                <a:solidFill>
                  <a:srgbClr val="FFFFFF"/>
                </a:solidFill>
                <a:effectLst/>
                <a:latin typeface="Inter UI Regular"/>
              </a:rPr>
              <a:t>, Turkey</a:t>
            </a:r>
          </a:p>
        </p:txBody>
      </p:sp>
    </p:spTree>
    <p:extLst>
      <p:ext uri="{BB962C8B-B14F-4D97-AF65-F5344CB8AC3E}">
        <p14:creationId xmlns:p14="http://schemas.microsoft.com/office/powerpoint/2010/main" val="158714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Literally means “good and prudent handling”… </a:t>
            </a:r>
            <a:r>
              <a:rPr lang="en-US" dirty="0" err="1"/>
              <a:t>Disciplia</a:t>
            </a:r>
            <a:r>
              <a:rPr lang="en-US" dirty="0"/>
              <a:t> Arcana</a:t>
            </a:r>
          </a:p>
          <a:p>
            <a:r>
              <a:rPr lang="en-US" sz="1100" dirty="0"/>
              <a:t>Grew out of the caution of the persecuted Church.</a:t>
            </a:r>
          </a:p>
          <a:p>
            <a:r>
              <a:rPr lang="en-US" sz="1100" dirty="0"/>
              <a:t>- Christianity was growing among the slaves and poor sometimes because of “all things in common.”  After 313, people were converting for all the wrong reasons.</a:t>
            </a:r>
          </a:p>
          <a:p>
            <a:r>
              <a:rPr lang="en-US" sz="1100" dirty="0"/>
              <a:t>- Heresy was rampant (largely uneducated people teaching from word of mouth).</a:t>
            </a:r>
          </a:p>
          <a:p>
            <a:endParaRPr lang="en-US" dirty="0"/>
          </a:p>
        </p:txBody>
      </p:sp>
    </p:spTree>
    <p:extLst>
      <p:ext uri="{BB962C8B-B14F-4D97-AF65-F5344CB8AC3E}">
        <p14:creationId xmlns:p14="http://schemas.microsoft.com/office/powerpoint/2010/main" val="327535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St. Francis. “</a:t>
            </a:r>
            <a:r>
              <a:rPr lang="en-US" b="0" i="0" u="none" strike="noStrike" dirty="0">
                <a:solidFill>
                  <a:srgbClr val="222222"/>
                </a:solidFill>
                <a:effectLst/>
                <a:latin typeface="Georgia" panose="02040502050405020303" pitchFamily="18" charset="0"/>
              </a:rPr>
              <a:t>“Above everything else, I want this most Holy Sacrament to be honored and venerated and reserved in places which are richly ornamented.”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solidFill>
                  <a:srgbClr val="222222"/>
                </a:solidFill>
                <a:effectLst/>
                <a:latin typeface="Georgia" panose="02040502050405020303" pitchFamily="18" charset="0"/>
              </a:rPr>
              <a:t>St Gregory prayed an the Eucharist became flesh in front of a woman who was laughing at it.</a:t>
            </a:r>
            <a:endParaRPr lang="en-US" dirty="0"/>
          </a:p>
          <a:p>
            <a:endParaRPr lang="en-US" dirty="0"/>
          </a:p>
        </p:txBody>
      </p:sp>
    </p:spTree>
    <p:extLst>
      <p:ext uri="{BB962C8B-B14F-4D97-AF65-F5344CB8AC3E}">
        <p14:creationId xmlns:p14="http://schemas.microsoft.com/office/powerpoint/2010/main" val="38667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9af4bc0a09_0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9af4bc0a09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9af4bc0a09_0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9af4bc0a09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9af4bc0a09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9af4bc0a09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9af4bc0a09_0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9af4bc0a09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10/30/23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778596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227707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9839605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0958991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6731678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906118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10/30/23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0136382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10/30/23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4773996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D3FFE419-2371-464F-8239-3959401C3561}" type="datetimeFigureOut">
              <a:rPr lang="en-US" smtClean="0"/>
              <a:t>10/30/23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r>
              <a:rPr lang="en-US"/>
              <a:t>
              </a:t>
            </a:r>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6423447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90"/>
        <p:cNvGrpSpPr/>
        <p:nvPr/>
      </p:nvGrpSpPr>
      <p:grpSpPr>
        <a:xfrm>
          <a:off x="0" y="0"/>
          <a:ext cx="0" cy="0"/>
          <a:chOff x="0" y="0"/>
          <a:chExt cx="0" cy="0"/>
        </a:xfrm>
      </p:grpSpPr>
      <p:sp>
        <p:nvSpPr>
          <p:cNvPr id="110" name="Google Shape;110;p3"/>
          <p:cNvSpPr txBox="1">
            <a:spLocks noGrp="1"/>
          </p:cNvSpPr>
          <p:nvPr>
            <p:ph type="subTitle" idx="1"/>
          </p:nvPr>
        </p:nvSpPr>
        <p:spPr>
          <a:xfrm>
            <a:off x="283300" y="1313400"/>
            <a:ext cx="11360700" cy="624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700"/>
              <a:buNone/>
              <a:defRPr sz="2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 name="Google Shape;111;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3"/>
          <p:cNvSpPr txBox="1">
            <a:spLocks noGrp="1"/>
          </p:cNvSpPr>
          <p:nvPr>
            <p:ph type="title"/>
          </p:nvPr>
        </p:nvSpPr>
        <p:spPr>
          <a:xfrm>
            <a:off x="283300" y="489700"/>
            <a:ext cx="11651700" cy="624900"/>
          </a:xfrm>
          <a:prstGeom prst="rect">
            <a:avLst/>
          </a:prstGeom>
        </p:spPr>
        <p:txBody>
          <a:bodyPr spcFirstLastPara="1" wrap="square" lIns="121900" tIns="121900" rIns="121900" bIns="121900" anchor="t" anchorCtr="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a:endParaRPr/>
          </a:p>
        </p:txBody>
      </p:sp>
      <p:sp>
        <p:nvSpPr>
          <p:cNvPr id="113" name="Google Shape;113;p3"/>
          <p:cNvSpPr txBox="1">
            <a:spLocks noGrp="1"/>
          </p:cNvSpPr>
          <p:nvPr>
            <p:ph type="body" idx="2"/>
          </p:nvPr>
        </p:nvSpPr>
        <p:spPr>
          <a:xfrm>
            <a:off x="485875" y="2060175"/>
            <a:ext cx="11158200" cy="3802800"/>
          </a:xfrm>
          <a:prstGeom prst="rect">
            <a:avLst/>
          </a:prstGeom>
        </p:spPr>
        <p:txBody>
          <a:bodyPr spcFirstLastPara="1" wrap="square" lIns="121900" tIns="121900" rIns="121900" bIns="121900" anchor="t" anchorCtr="0">
            <a:noAutofit/>
          </a:bodyPr>
          <a:lstStyle>
            <a:lvl1pPr marL="457200" lvl="0" indent="-393700">
              <a:spcBef>
                <a:spcPts val="0"/>
              </a:spcBef>
              <a:spcAft>
                <a:spcPts val="0"/>
              </a:spcAft>
              <a:buClr>
                <a:schemeClr val="dk1"/>
              </a:buClr>
              <a:buSzPts val="2600"/>
              <a:buChar char="🍂"/>
              <a:defRPr>
                <a:solidFill>
                  <a:schemeClr val="dk1"/>
                </a:solidFill>
              </a:defRPr>
            </a:lvl1pPr>
            <a:lvl2pPr marL="914400" lvl="1" indent="-361950">
              <a:spcBef>
                <a:spcPts val="2100"/>
              </a:spcBef>
              <a:spcAft>
                <a:spcPts val="0"/>
              </a:spcAft>
              <a:buClr>
                <a:schemeClr val="dk1"/>
              </a:buClr>
              <a:buSzPts val="2100"/>
              <a:buChar char="○"/>
              <a:defRPr>
                <a:solidFill>
                  <a:schemeClr val="dk1"/>
                </a:solidFill>
              </a:defRPr>
            </a:lvl2pPr>
            <a:lvl3pPr marL="1371600" lvl="2" indent="-361950">
              <a:spcBef>
                <a:spcPts val="2100"/>
              </a:spcBef>
              <a:spcAft>
                <a:spcPts val="0"/>
              </a:spcAft>
              <a:buClr>
                <a:schemeClr val="dk1"/>
              </a:buClr>
              <a:buSzPts val="2100"/>
              <a:buChar char="■"/>
              <a:defRPr>
                <a:solidFill>
                  <a:schemeClr val="dk1"/>
                </a:solidFill>
              </a:defRPr>
            </a:lvl3pPr>
            <a:lvl4pPr marL="1828800" lvl="3" indent="-361950">
              <a:spcBef>
                <a:spcPts val="2100"/>
              </a:spcBef>
              <a:spcAft>
                <a:spcPts val="0"/>
              </a:spcAft>
              <a:buClr>
                <a:schemeClr val="dk1"/>
              </a:buClr>
              <a:buSzPts val="2100"/>
              <a:buChar char="●"/>
              <a:defRPr>
                <a:solidFill>
                  <a:schemeClr val="dk1"/>
                </a:solidFill>
              </a:defRPr>
            </a:lvl4pPr>
            <a:lvl5pPr marL="2286000" lvl="4" indent="-361950">
              <a:spcBef>
                <a:spcPts val="2100"/>
              </a:spcBef>
              <a:spcAft>
                <a:spcPts val="0"/>
              </a:spcAft>
              <a:buClr>
                <a:schemeClr val="dk1"/>
              </a:buClr>
              <a:buSzPts val="2100"/>
              <a:buChar char="○"/>
              <a:defRPr>
                <a:solidFill>
                  <a:schemeClr val="dk1"/>
                </a:solidFill>
              </a:defRPr>
            </a:lvl5pPr>
            <a:lvl6pPr marL="2743200" lvl="5" indent="-361950">
              <a:spcBef>
                <a:spcPts val="2100"/>
              </a:spcBef>
              <a:spcAft>
                <a:spcPts val="0"/>
              </a:spcAft>
              <a:buClr>
                <a:schemeClr val="dk1"/>
              </a:buClr>
              <a:buSzPts val="2100"/>
              <a:buChar char="■"/>
              <a:defRPr>
                <a:solidFill>
                  <a:schemeClr val="dk1"/>
                </a:solidFill>
              </a:defRPr>
            </a:lvl6pPr>
            <a:lvl7pPr marL="3200400" lvl="6" indent="-361950">
              <a:spcBef>
                <a:spcPts val="2100"/>
              </a:spcBef>
              <a:spcAft>
                <a:spcPts val="0"/>
              </a:spcAft>
              <a:buClr>
                <a:schemeClr val="dk1"/>
              </a:buClr>
              <a:buSzPts val="2100"/>
              <a:buChar char="●"/>
              <a:defRPr>
                <a:solidFill>
                  <a:schemeClr val="dk1"/>
                </a:solidFill>
              </a:defRPr>
            </a:lvl7pPr>
            <a:lvl8pPr marL="3657600" lvl="7" indent="-361950">
              <a:spcBef>
                <a:spcPts val="2100"/>
              </a:spcBef>
              <a:spcAft>
                <a:spcPts val="0"/>
              </a:spcAft>
              <a:buClr>
                <a:schemeClr val="dk1"/>
              </a:buClr>
              <a:buSzPts val="2100"/>
              <a:buChar char="○"/>
              <a:defRPr>
                <a:solidFill>
                  <a:schemeClr val="dk1"/>
                </a:solidFill>
              </a:defRPr>
            </a:lvl8pPr>
            <a:lvl9pPr marL="4114800" lvl="8" indent="-361950">
              <a:spcBef>
                <a:spcPts val="2100"/>
              </a:spcBef>
              <a:spcAft>
                <a:spcPts val="2100"/>
              </a:spcAft>
              <a:buClr>
                <a:schemeClr val="dk1"/>
              </a:buClr>
              <a:buSzPts val="2100"/>
              <a:buChar char="■"/>
              <a:defRPr>
                <a:solidFill>
                  <a:schemeClr val="dk1"/>
                </a:solidFill>
              </a:defRPr>
            </a:lvl9pPr>
          </a:lstStyle>
          <a:p>
            <a:endParaRPr/>
          </a:p>
        </p:txBody>
      </p:sp>
    </p:spTree>
    <p:extLst>
      <p:ext uri="{BB962C8B-B14F-4D97-AF65-F5344CB8AC3E}">
        <p14:creationId xmlns:p14="http://schemas.microsoft.com/office/powerpoint/2010/main" val="2125521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9"/>
        <p:cNvGrpSpPr/>
        <p:nvPr/>
      </p:nvGrpSpPr>
      <p:grpSpPr>
        <a:xfrm>
          <a:off x="0" y="0"/>
          <a:ext cx="0" cy="0"/>
          <a:chOff x="0" y="0"/>
          <a:chExt cx="0" cy="0"/>
        </a:xfrm>
      </p:grpSpPr>
      <p:sp>
        <p:nvSpPr>
          <p:cNvPr id="340" name="Google Shape;340;p6"/>
          <p:cNvSpPr txBox="1">
            <a:spLocks noGrp="1"/>
          </p:cNvSpPr>
          <p:nvPr>
            <p:ph type="title"/>
          </p:nvPr>
        </p:nvSpPr>
        <p:spPr>
          <a:xfrm>
            <a:off x="415600" y="593375"/>
            <a:ext cx="8952600" cy="763500"/>
          </a:xfrm>
          <a:prstGeom prst="rect">
            <a:avLst/>
          </a:prstGeom>
        </p:spPr>
        <p:txBody>
          <a:bodyPr spcFirstLastPara="1" wrap="square" lIns="121900" tIns="121900" rIns="121900" bIns="121900" anchor="b" anchorCtr="0">
            <a:noAutofit/>
          </a:bodyPr>
          <a:lstStyle>
            <a:lvl1pPr lvl="0">
              <a:spcBef>
                <a:spcPts val="0"/>
              </a:spcBef>
              <a:spcAft>
                <a:spcPts val="0"/>
              </a:spcAft>
              <a:buClr>
                <a:schemeClr val="accent2"/>
              </a:buClr>
              <a:buSzPts val="8000"/>
              <a:buNone/>
              <a:defRPr>
                <a:solidFill>
                  <a:schemeClr val="accent2"/>
                </a:solidFill>
              </a:defRPr>
            </a:lvl1pPr>
            <a:lvl2pPr lvl="1">
              <a:spcBef>
                <a:spcPts val="0"/>
              </a:spcBef>
              <a:spcAft>
                <a:spcPts val="0"/>
              </a:spcAft>
              <a:buClr>
                <a:schemeClr val="accent2"/>
              </a:buClr>
              <a:buSzPts val="8000"/>
              <a:buNone/>
              <a:defRPr>
                <a:solidFill>
                  <a:schemeClr val="accent2"/>
                </a:solidFill>
              </a:defRPr>
            </a:lvl2pPr>
            <a:lvl3pPr lvl="2">
              <a:spcBef>
                <a:spcPts val="0"/>
              </a:spcBef>
              <a:spcAft>
                <a:spcPts val="0"/>
              </a:spcAft>
              <a:buClr>
                <a:schemeClr val="accent2"/>
              </a:buClr>
              <a:buSzPts val="8000"/>
              <a:buNone/>
              <a:defRPr>
                <a:solidFill>
                  <a:schemeClr val="accent2"/>
                </a:solidFill>
              </a:defRPr>
            </a:lvl3pPr>
            <a:lvl4pPr lvl="3">
              <a:spcBef>
                <a:spcPts val="0"/>
              </a:spcBef>
              <a:spcAft>
                <a:spcPts val="0"/>
              </a:spcAft>
              <a:buClr>
                <a:schemeClr val="accent2"/>
              </a:buClr>
              <a:buSzPts val="8000"/>
              <a:buNone/>
              <a:defRPr>
                <a:solidFill>
                  <a:schemeClr val="accent2"/>
                </a:solidFill>
              </a:defRPr>
            </a:lvl4pPr>
            <a:lvl5pPr lvl="4">
              <a:spcBef>
                <a:spcPts val="0"/>
              </a:spcBef>
              <a:spcAft>
                <a:spcPts val="0"/>
              </a:spcAft>
              <a:buClr>
                <a:schemeClr val="accent2"/>
              </a:buClr>
              <a:buSzPts val="8000"/>
              <a:buNone/>
              <a:defRPr>
                <a:solidFill>
                  <a:schemeClr val="accent2"/>
                </a:solidFill>
              </a:defRPr>
            </a:lvl5pPr>
            <a:lvl6pPr lvl="5">
              <a:spcBef>
                <a:spcPts val="0"/>
              </a:spcBef>
              <a:spcAft>
                <a:spcPts val="0"/>
              </a:spcAft>
              <a:buClr>
                <a:schemeClr val="accent2"/>
              </a:buClr>
              <a:buSzPts val="8000"/>
              <a:buNone/>
              <a:defRPr>
                <a:solidFill>
                  <a:schemeClr val="accent2"/>
                </a:solidFill>
              </a:defRPr>
            </a:lvl6pPr>
            <a:lvl7pPr lvl="6">
              <a:spcBef>
                <a:spcPts val="0"/>
              </a:spcBef>
              <a:spcAft>
                <a:spcPts val="0"/>
              </a:spcAft>
              <a:buClr>
                <a:schemeClr val="accent2"/>
              </a:buClr>
              <a:buSzPts val="8000"/>
              <a:buNone/>
              <a:defRPr>
                <a:solidFill>
                  <a:schemeClr val="accent2"/>
                </a:solidFill>
              </a:defRPr>
            </a:lvl7pPr>
            <a:lvl8pPr lvl="7">
              <a:spcBef>
                <a:spcPts val="0"/>
              </a:spcBef>
              <a:spcAft>
                <a:spcPts val="0"/>
              </a:spcAft>
              <a:buClr>
                <a:schemeClr val="accent2"/>
              </a:buClr>
              <a:buSzPts val="8000"/>
              <a:buNone/>
              <a:defRPr>
                <a:solidFill>
                  <a:schemeClr val="accent2"/>
                </a:solidFill>
              </a:defRPr>
            </a:lvl8pPr>
            <a:lvl9pPr lvl="8">
              <a:spcBef>
                <a:spcPts val="0"/>
              </a:spcBef>
              <a:spcAft>
                <a:spcPts val="0"/>
              </a:spcAft>
              <a:buClr>
                <a:schemeClr val="accent2"/>
              </a:buClr>
              <a:buSzPts val="8000"/>
              <a:buNone/>
              <a:defRPr>
                <a:solidFill>
                  <a:schemeClr val="accent2"/>
                </a:solidFill>
              </a:defRPr>
            </a:lvl9pPr>
          </a:lstStyle>
          <a:p>
            <a:endParaRPr/>
          </a:p>
        </p:txBody>
      </p:sp>
      <p:sp>
        <p:nvSpPr>
          <p:cNvPr id="341" name="Google Shape;341;p6"/>
          <p:cNvSpPr txBox="1">
            <a:spLocks noGrp="1"/>
          </p:cNvSpPr>
          <p:nvPr>
            <p:ph type="body" idx="1"/>
          </p:nvPr>
        </p:nvSpPr>
        <p:spPr>
          <a:xfrm>
            <a:off x="415600" y="1536639"/>
            <a:ext cx="8952600" cy="4555200"/>
          </a:xfrm>
          <a:prstGeom prst="rect">
            <a:avLst/>
          </a:prstGeom>
        </p:spPr>
        <p:txBody>
          <a:bodyPr spcFirstLastPara="1" wrap="square" lIns="121900" tIns="121900" rIns="121900" bIns="121900" anchor="t" anchorCtr="0">
            <a:noAutofit/>
          </a:bodyPr>
          <a:lstStyle>
            <a:lvl1pPr marL="457200" lvl="0" indent="-393700">
              <a:spcBef>
                <a:spcPts val="0"/>
              </a:spcBef>
              <a:spcAft>
                <a:spcPts val="0"/>
              </a:spcAft>
              <a:buSzPts val="2600"/>
              <a:buChar char="🍂"/>
              <a:defRPr/>
            </a:lvl1pPr>
            <a:lvl2pPr marL="914400" lvl="1" indent="-361950">
              <a:spcBef>
                <a:spcPts val="2100"/>
              </a:spcBef>
              <a:spcAft>
                <a:spcPts val="0"/>
              </a:spcAft>
              <a:buSzPts val="2100"/>
              <a:buChar char="○"/>
              <a:defRPr/>
            </a:lvl2pPr>
            <a:lvl3pPr marL="1371600" lvl="2" indent="-361950">
              <a:spcBef>
                <a:spcPts val="2100"/>
              </a:spcBef>
              <a:spcAft>
                <a:spcPts val="0"/>
              </a:spcAft>
              <a:buSzPts val="2100"/>
              <a:buChar char="■"/>
              <a:defRPr/>
            </a:lvl3pPr>
            <a:lvl4pPr marL="1828800" lvl="3" indent="-361950">
              <a:spcBef>
                <a:spcPts val="2100"/>
              </a:spcBef>
              <a:spcAft>
                <a:spcPts val="0"/>
              </a:spcAft>
              <a:buSzPts val="2100"/>
              <a:buChar char="●"/>
              <a:defRPr/>
            </a:lvl4pPr>
            <a:lvl5pPr marL="2286000" lvl="4" indent="-361950">
              <a:spcBef>
                <a:spcPts val="2100"/>
              </a:spcBef>
              <a:spcAft>
                <a:spcPts val="0"/>
              </a:spcAft>
              <a:buSzPts val="2100"/>
              <a:buChar char="○"/>
              <a:defRPr/>
            </a:lvl5pPr>
            <a:lvl6pPr marL="2743200" lvl="5" indent="-361950">
              <a:spcBef>
                <a:spcPts val="2100"/>
              </a:spcBef>
              <a:spcAft>
                <a:spcPts val="0"/>
              </a:spcAft>
              <a:buSzPts val="2100"/>
              <a:buChar char="■"/>
              <a:defRPr/>
            </a:lvl6pPr>
            <a:lvl7pPr marL="3200400" lvl="6" indent="-361950">
              <a:spcBef>
                <a:spcPts val="2100"/>
              </a:spcBef>
              <a:spcAft>
                <a:spcPts val="0"/>
              </a:spcAft>
              <a:buSzPts val="2100"/>
              <a:buChar char="●"/>
              <a:defRPr/>
            </a:lvl7pPr>
            <a:lvl8pPr marL="3657600" lvl="7" indent="-361950">
              <a:spcBef>
                <a:spcPts val="2100"/>
              </a:spcBef>
              <a:spcAft>
                <a:spcPts val="0"/>
              </a:spcAft>
              <a:buSzPts val="2100"/>
              <a:buChar char="○"/>
              <a:defRPr/>
            </a:lvl8pPr>
            <a:lvl9pPr marL="4114800" lvl="8" indent="-361950">
              <a:spcBef>
                <a:spcPts val="2100"/>
              </a:spcBef>
              <a:spcAft>
                <a:spcPts val="2100"/>
              </a:spcAft>
              <a:buSzPts val="2100"/>
              <a:buChar char="■"/>
              <a:defRPr/>
            </a:lvl9pPr>
          </a:lstStyle>
          <a:p>
            <a:endParaRPr/>
          </a:p>
        </p:txBody>
      </p:sp>
      <p:sp>
        <p:nvSpPr>
          <p:cNvPr id="342" name="Google Shape;34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9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10/30/23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5904941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9"/>
        <p:cNvGrpSpPr/>
        <p:nvPr/>
      </p:nvGrpSpPr>
      <p:grpSpPr>
        <a:xfrm>
          <a:off x="0" y="0"/>
          <a:ext cx="0" cy="0"/>
          <a:chOff x="0" y="0"/>
          <a:chExt cx="0" cy="0"/>
        </a:xfrm>
      </p:grpSpPr>
      <p:sp>
        <p:nvSpPr>
          <p:cNvPr id="234" name="Google Shape;234;p4"/>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accent3"/>
              </a:buClr>
              <a:buSzPts val="10000"/>
              <a:buNone/>
              <a:defRPr sz="100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endParaRPr/>
          </a:p>
        </p:txBody>
      </p:sp>
      <p:sp>
        <p:nvSpPr>
          <p:cNvPr id="235" name="Google Shape;235;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04950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3"/>
        <p:cNvGrpSpPr/>
        <p:nvPr/>
      </p:nvGrpSpPr>
      <p:grpSpPr>
        <a:xfrm>
          <a:off x="0" y="0"/>
          <a:ext cx="0" cy="0"/>
          <a:chOff x="0" y="0"/>
          <a:chExt cx="0" cy="0"/>
        </a:xfrm>
      </p:grpSpPr>
      <p:sp>
        <p:nvSpPr>
          <p:cNvPr id="535" name="Google Shape;535;p9"/>
          <p:cNvSpPr txBox="1">
            <a:spLocks noGrp="1"/>
          </p:cNvSpPr>
          <p:nvPr>
            <p:ph type="title"/>
          </p:nvPr>
        </p:nvSpPr>
        <p:spPr>
          <a:xfrm>
            <a:off x="3565517" y="763325"/>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3"/>
              </a:buClr>
              <a:buSzPts val="12000"/>
              <a:buNone/>
              <a:defRPr sz="12000">
                <a:solidFill>
                  <a:schemeClr val="accent3"/>
                </a:solidFill>
              </a:defRPr>
            </a:lvl1pPr>
            <a:lvl2pPr lvl="1">
              <a:spcBef>
                <a:spcPts val="0"/>
              </a:spcBef>
              <a:spcAft>
                <a:spcPts val="0"/>
              </a:spcAft>
              <a:buClr>
                <a:schemeClr val="accent3"/>
              </a:buClr>
              <a:buSzPts val="12000"/>
              <a:buNone/>
              <a:defRPr sz="12000">
                <a:solidFill>
                  <a:schemeClr val="accent3"/>
                </a:solidFill>
              </a:defRPr>
            </a:lvl2pPr>
            <a:lvl3pPr lvl="2">
              <a:spcBef>
                <a:spcPts val="0"/>
              </a:spcBef>
              <a:spcAft>
                <a:spcPts val="0"/>
              </a:spcAft>
              <a:buClr>
                <a:schemeClr val="accent3"/>
              </a:buClr>
              <a:buSzPts val="12000"/>
              <a:buNone/>
              <a:defRPr sz="12000">
                <a:solidFill>
                  <a:schemeClr val="accent3"/>
                </a:solidFill>
              </a:defRPr>
            </a:lvl3pPr>
            <a:lvl4pPr lvl="3">
              <a:spcBef>
                <a:spcPts val="0"/>
              </a:spcBef>
              <a:spcAft>
                <a:spcPts val="0"/>
              </a:spcAft>
              <a:buClr>
                <a:schemeClr val="accent3"/>
              </a:buClr>
              <a:buSzPts val="12000"/>
              <a:buNone/>
              <a:defRPr sz="12000">
                <a:solidFill>
                  <a:schemeClr val="accent3"/>
                </a:solidFill>
              </a:defRPr>
            </a:lvl4pPr>
            <a:lvl5pPr lvl="4">
              <a:spcBef>
                <a:spcPts val="0"/>
              </a:spcBef>
              <a:spcAft>
                <a:spcPts val="0"/>
              </a:spcAft>
              <a:buClr>
                <a:schemeClr val="accent3"/>
              </a:buClr>
              <a:buSzPts val="12000"/>
              <a:buNone/>
              <a:defRPr sz="12000">
                <a:solidFill>
                  <a:schemeClr val="accent3"/>
                </a:solidFill>
              </a:defRPr>
            </a:lvl5pPr>
            <a:lvl6pPr lvl="5">
              <a:spcBef>
                <a:spcPts val="0"/>
              </a:spcBef>
              <a:spcAft>
                <a:spcPts val="0"/>
              </a:spcAft>
              <a:buClr>
                <a:schemeClr val="accent3"/>
              </a:buClr>
              <a:buSzPts val="12000"/>
              <a:buNone/>
              <a:defRPr sz="12000">
                <a:solidFill>
                  <a:schemeClr val="accent3"/>
                </a:solidFill>
              </a:defRPr>
            </a:lvl6pPr>
            <a:lvl7pPr lvl="6">
              <a:spcBef>
                <a:spcPts val="0"/>
              </a:spcBef>
              <a:spcAft>
                <a:spcPts val="0"/>
              </a:spcAft>
              <a:buClr>
                <a:schemeClr val="accent3"/>
              </a:buClr>
              <a:buSzPts val="12000"/>
              <a:buNone/>
              <a:defRPr sz="12000">
                <a:solidFill>
                  <a:schemeClr val="accent3"/>
                </a:solidFill>
              </a:defRPr>
            </a:lvl7pPr>
            <a:lvl8pPr lvl="7">
              <a:spcBef>
                <a:spcPts val="0"/>
              </a:spcBef>
              <a:spcAft>
                <a:spcPts val="0"/>
              </a:spcAft>
              <a:buClr>
                <a:schemeClr val="accent3"/>
              </a:buClr>
              <a:buSzPts val="12000"/>
              <a:buNone/>
              <a:defRPr sz="12000">
                <a:solidFill>
                  <a:schemeClr val="accent3"/>
                </a:solidFill>
              </a:defRPr>
            </a:lvl8pPr>
            <a:lvl9pPr lvl="8">
              <a:spcBef>
                <a:spcPts val="0"/>
              </a:spcBef>
              <a:spcAft>
                <a:spcPts val="0"/>
              </a:spcAft>
              <a:buClr>
                <a:schemeClr val="accent3"/>
              </a:buClr>
              <a:buSzPts val="12000"/>
              <a:buNone/>
              <a:defRPr sz="12000">
                <a:solidFill>
                  <a:schemeClr val="accent3"/>
                </a:solidFill>
              </a:defRPr>
            </a:lvl9pPr>
          </a:lstStyle>
          <a:p>
            <a:endParaRPr/>
          </a:p>
        </p:txBody>
      </p:sp>
      <p:sp>
        <p:nvSpPr>
          <p:cNvPr id="536" name="Google Shape;53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1110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O NOT REMOVE · SlidesMania">
  <p:cSld name="DO NOT REMOVE · SlidesMania">
    <p:spTree>
      <p:nvGrpSpPr>
        <p:cNvPr id="1" name="Shape 707"/>
        <p:cNvGrpSpPr/>
        <p:nvPr/>
      </p:nvGrpSpPr>
      <p:grpSpPr>
        <a:xfrm>
          <a:off x="0" y="0"/>
          <a:ext cx="0" cy="0"/>
          <a:chOff x="0" y="0"/>
          <a:chExt cx="0" cy="0"/>
        </a:xfrm>
      </p:grpSpPr>
    </p:spTree>
    <p:extLst>
      <p:ext uri="{BB962C8B-B14F-4D97-AF65-F5344CB8AC3E}">
        <p14:creationId xmlns:p14="http://schemas.microsoft.com/office/powerpoint/2010/main" val="244187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10/30/23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396797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08150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10/30/23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787276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10/30/23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46186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10/30/23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105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10/30/23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9297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57119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BC1C18-307B-4F68-A007-B5B542270E8D}" type="datetimeFigureOut">
              <a:rPr lang="en-US" smtClean="0"/>
              <a:t>10/30/23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35733908"/>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5" r:id="rId2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21"/>
        <p:cNvGrpSpPr/>
        <p:nvPr/>
      </p:nvGrpSpPr>
      <p:grpSpPr>
        <a:xfrm>
          <a:off x="0" y="0"/>
          <a:ext cx="0" cy="0"/>
          <a:chOff x="0" y="0"/>
          <a:chExt cx="0" cy="0"/>
        </a:xfrm>
      </p:grpSpPr>
      <p:pic>
        <p:nvPicPr>
          <p:cNvPr id="3" name="Picture 2">
            <a:extLst>
              <a:ext uri="{FF2B5EF4-FFF2-40B4-BE49-F238E27FC236}">
                <a16:creationId xmlns:a16="http://schemas.microsoft.com/office/drawing/2014/main" id="{467E46C5-DE21-F165-C776-9658C00CFC11}"/>
              </a:ext>
            </a:extLst>
          </p:cNvPr>
          <p:cNvPicPr>
            <a:picLocks noChangeAspect="1"/>
          </p:cNvPicPr>
          <p:nvPr/>
        </p:nvPicPr>
        <p:blipFill rotWithShape="1">
          <a:blip r:embed="rId3"/>
          <a:srcRect t="8234" r="14748" b="858"/>
          <a:stretch/>
        </p:blipFill>
        <p:spPr>
          <a:xfrm>
            <a:off x="-3176" y="10"/>
            <a:ext cx="12192000" cy="6857991"/>
          </a:xfrm>
          <a:prstGeom prst="rect">
            <a:avLst/>
          </a:prstGeom>
        </p:spPr>
      </p:pic>
      <p:sp>
        <p:nvSpPr>
          <p:cNvPr id="728" name="Rectangle 727">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Google Shape;723;p13"/>
          <p:cNvSpPr txBox="1">
            <a:spLocks noGrp="1"/>
          </p:cNvSpPr>
          <p:nvPr>
            <p:ph type="ctrTitle"/>
          </p:nvPr>
        </p:nvSpPr>
        <p:spPr>
          <a:xfrm>
            <a:off x="234539" y="4655837"/>
            <a:ext cx="8133478" cy="940240"/>
          </a:xfrm>
          <a:prstGeom prst="rect">
            <a:avLst/>
          </a:prstGeom>
        </p:spPr>
        <p:txBody>
          <a:bodyPr spcFirstLastPara="1" vert="horz" lIns="91440" tIns="45720" rIns="91440" bIns="45720" rtlCol="0" anchor="b" anchorCtr="0">
            <a:normAutofit fontScale="90000"/>
          </a:bodyPr>
          <a:lstStyle/>
          <a:p>
            <a:pPr marL="0" lvl="0" indent="0" algn="ctr">
              <a:spcAft>
                <a:spcPts val="0"/>
              </a:spcAft>
            </a:pPr>
            <a:r>
              <a:rPr lang="en-US" sz="4800" b="0" dirty="0">
                <a:sym typeface="Grand Hotel"/>
              </a:rPr>
              <a:t>The Early Church </a:t>
            </a:r>
            <a:br>
              <a:rPr lang="en-US" sz="4800" b="0" dirty="0">
                <a:sym typeface="Grand Hotel"/>
              </a:rPr>
            </a:br>
            <a:r>
              <a:rPr lang="en-US" sz="4800" b="0" dirty="0">
                <a:sym typeface="Grand Hotel"/>
              </a:rPr>
              <a:t>and the Eucharist </a:t>
            </a:r>
          </a:p>
        </p:txBody>
      </p:sp>
      <p:sp>
        <p:nvSpPr>
          <p:cNvPr id="730" name="Rectangle 729">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Rectangle 731">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ectangle 733">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E2CD13-1FDD-212D-781C-742E21D8DBB6}"/>
              </a:ext>
            </a:extLst>
          </p:cNvPr>
          <p:cNvSpPr txBox="1"/>
          <p:nvPr/>
        </p:nvSpPr>
        <p:spPr>
          <a:xfrm>
            <a:off x="9202624" y="4733542"/>
            <a:ext cx="2958630" cy="784830"/>
          </a:xfrm>
          <a:prstGeom prst="rect">
            <a:avLst/>
          </a:prstGeom>
          <a:noFill/>
        </p:spPr>
        <p:txBody>
          <a:bodyPr wrap="none" rtlCol="0">
            <a:spAutoFit/>
          </a:bodyPr>
          <a:lstStyle/>
          <a:p>
            <a:pPr>
              <a:spcAft>
                <a:spcPts val="600"/>
              </a:spcAft>
            </a:pPr>
            <a:r>
              <a:rPr lang="en-US" sz="2000" dirty="0">
                <a:solidFill>
                  <a:schemeClr val="bg1">
                    <a:lumMod val="95000"/>
                    <a:lumOff val="5000"/>
                  </a:schemeClr>
                </a:solidFill>
              </a:rPr>
              <a:t>St. Stephen’s Mystagogy</a:t>
            </a:r>
          </a:p>
          <a:p>
            <a:pPr>
              <a:spcAft>
                <a:spcPts val="600"/>
              </a:spcAft>
            </a:pPr>
            <a:r>
              <a:rPr lang="en-US" sz="2000" dirty="0">
                <a:solidFill>
                  <a:schemeClr val="bg1">
                    <a:lumMod val="95000"/>
                    <a:lumOff val="5000"/>
                  </a:schemeClr>
                </a:solidFill>
              </a:rPr>
              <a:t>Barbara Harrington, </a:t>
            </a:r>
            <a:r>
              <a:rPr lang="en-US" sz="2000" dirty="0" err="1">
                <a:solidFill>
                  <a:schemeClr val="bg1">
                    <a:lumMod val="95000"/>
                    <a:lumOff val="5000"/>
                  </a:schemeClr>
                </a:solidFill>
              </a:rPr>
              <a:t>Phd</a:t>
            </a:r>
            <a:endParaRPr lang="en-US" sz="2000"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23"/>
                                        </p:tgtEl>
                                        <p:attrNameLst>
                                          <p:attrName>style.visibility</p:attrName>
                                        </p:attrNameLst>
                                      </p:cBhvr>
                                      <p:to>
                                        <p:strVal val="visible"/>
                                      </p:to>
                                    </p:set>
                                    <p:animEffect transition="in" filter="fade">
                                      <p:cBhvr>
                                        <p:cTn id="7" dur="4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3BEB-8F00-7B62-AE16-63587E9FB664}"/>
              </a:ext>
            </a:extLst>
          </p:cNvPr>
          <p:cNvSpPr>
            <a:spLocks noGrp="1"/>
          </p:cNvSpPr>
          <p:nvPr>
            <p:ph type="title"/>
          </p:nvPr>
        </p:nvSpPr>
        <p:spPr/>
        <p:txBody>
          <a:bodyPr/>
          <a:lstStyle/>
          <a:p>
            <a:r>
              <a:rPr lang="en-US" dirty="0"/>
              <a:t>All the Greatest Theologians Encouraged Frequent Communion</a:t>
            </a:r>
          </a:p>
        </p:txBody>
      </p:sp>
      <p:pic>
        <p:nvPicPr>
          <p:cNvPr id="5" name="Picture 4">
            <a:extLst>
              <a:ext uri="{FF2B5EF4-FFF2-40B4-BE49-F238E27FC236}">
                <a16:creationId xmlns:a16="http://schemas.microsoft.com/office/drawing/2014/main" id="{0E67D57E-2FDC-22B5-73D5-2F38074DB271}"/>
              </a:ext>
            </a:extLst>
          </p:cNvPr>
          <p:cNvPicPr>
            <a:picLocks noChangeAspect="1"/>
          </p:cNvPicPr>
          <p:nvPr/>
        </p:nvPicPr>
        <p:blipFill rotWithShape="1">
          <a:blip r:embed="rId3"/>
          <a:srcRect r="30328"/>
          <a:stretch/>
        </p:blipFill>
        <p:spPr>
          <a:xfrm>
            <a:off x="41199" y="3284976"/>
            <a:ext cx="4436989" cy="3385723"/>
          </a:xfrm>
          <a:prstGeom prst="rect">
            <a:avLst/>
          </a:prstGeom>
        </p:spPr>
      </p:pic>
      <p:pic>
        <p:nvPicPr>
          <p:cNvPr id="7" name="Picture 6">
            <a:extLst>
              <a:ext uri="{FF2B5EF4-FFF2-40B4-BE49-F238E27FC236}">
                <a16:creationId xmlns:a16="http://schemas.microsoft.com/office/drawing/2014/main" id="{9839F50D-9169-0D4A-A1E9-757241D8B14F}"/>
              </a:ext>
            </a:extLst>
          </p:cNvPr>
          <p:cNvPicPr>
            <a:picLocks noChangeAspect="1"/>
          </p:cNvPicPr>
          <p:nvPr/>
        </p:nvPicPr>
        <p:blipFill rotWithShape="1">
          <a:blip r:embed="rId4"/>
          <a:srcRect l="14087" r="9560"/>
          <a:stretch/>
        </p:blipFill>
        <p:spPr>
          <a:xfrm>
            <a:off x="8081784" y="1660161"/>
            <a:ext cx="3964084" cy="3537677"/>
          </a:xfrm>
          <a:prstGeom prst="rect">
            <a:avLst/>
          </a:prstGeom>
        </p:spPr>
      </p:pic>
      <p:pic>
        <p:nvPicPr>
          <p:cNvPr id="4" name="Picture 3">
            <a:extLst>
              <a:ext uri="{FF2B5EF4-FFF2-40B4-BE49-F238E27FC236}">
                <a16:creationId xmlns:a16="http://schemas.microsoft.com/office/drawing/2014/main" id="{F7C88885-7854-AD98-AB27-5036D59859BF}"/>
              </a:ext>
            </a:extLst>
          </p:cNvPr>
          <p:cNvPicPr>
            <a:picLocks noChangeAspect="1"/>
          </p:cNvPicPr>
          <p:nvPr/>
        </p:nvPicPr>
        <p:blipFill>
          <a:blip r:embed="rId5"/>
          <a:stretch>
            <a:fillRect/>
          </a:stretch>
        </p:blipFill>
        <p:spPr>
          <a:xfrm>
            <a:off x="3989465" y="2260627"/>
            <a:ext cx="4213069" cy="4213069"/>
          </a:xfrm>
          <a:prstGeom prst="rect">
            <a:avLst/>
          </a:prstGeom>
        </p:spPr>
      </p:pic>
    </p:spTree>
    <p:extLst>
      <p:ext uri="{BB962C8B-B14F-4D97-AF65-F5344CB8AC3E}">
        <p14:creationId xmlns:p14="http://schemas.microsoft.com/office/powerpoint/2010/main" val="41410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3" name="Rectangle 12">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2F1321-B5FA-B125-DBBB-A5071C2D8FE8}"/>
              </a:ext>
            </a:extLst>
          </p:cNvPr>
          <p:cNvPicPr>
            <a:picLocks noChangeAspect="1"/>
          </p:cNvPicPr>
          <p:nvPr/>
        </p:nvPicPr>
        <p:blipFill rotWithShape="1">
          <a:blip r:embed="rId4"/>
          <a:srcRect t="417" b="24583"/>
          <a:stretch/>
        </p:blipFill>
        <p:spPr>
          <a:xfrm>
            <a:off x="20" y="10"/>
            <a:ext cx="12191980" cy="6857990"/>
          </a:xfrm>
          <a:prstGeom prst="rect">
            <a:avLst/>
          </a:prstGeom>
        </p:spPr>
      </p:pic>
    </p:spTree>
    <p:extLst>
      <p:ext uri="{BB962C8B-B14F-4D97-AF65-F5344CB8AC3E}">
        <p14:creationId xmlns:p14="http://schemas.microsoft.com/office/powerpoint/2010/main" val="40639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76"/>
        <p:cNvGrpSpPr/>
        <p:nvPr/>
      </p:nvGrpSpPr>
      <p:grpSpPr>
        <a:xfrm>
          <a:off x="0" y="0"/>
          <a:ext cx="0" cy="0"/>
          <a:chOff x="0" y="0"/>
          <a:chExt cx="0" cy="0"/>
        </a:xfrm>
      </p:grpSpPr>
      <p:pic>
        <p:nvPicPr>
          <p:cNvPr id="7" name="Picture 6">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A1E096-59D6-F6B3-323F-411FF04B4D85}"/>
              </a:ext>
            </a:extLst>
          </p:cNvPr>
          <p:cNvPicPr>
            <a:picLocks noChangeAspect="1"/>
          </p:cNvPicPr>
          <p:nvPr/>
        </p:nvPicPr>
        <p:blipFill rotWithShape="1">
          <a:blip r:embed="rId5"/>
          <a:srcRect t="5952" b="14542"/>
          <a:stretch/>
        </p:blipFill>
        <p:spPr>
          <a:xfrm>
            <a:off x="20" y="10"/>
            <a:ext cx="12191980" cy="68579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A05BD2-2A15-4A7E-9464-D6183006EE5B}"/>
              </a:ext>
            </a:extLst>
          </p:cNvPr>
          <p:cNvPicPr>
            <a:picLocks noChangeAspect="1"/>
          </p:cNvPicPr>
          <p:nvPr/>
        </p:nvPicPr>
        <p:blipFill rotWithShape="1">
          <a:blip r:embed="rId2"/>
          <a:srcRect b="7804"/>
          <a:stretch/>
        </p:blipFill>
        <p:spPr>
          <a:xfrm>
            <a:off x="0" y="18723"/>
            <a:ext cx="12192000" cy="6839277"/>
          </a:xfrm>
          <a:prstGeom prst="rect">
            <a:avLst/>
          </a:prstGeom>
        </p:spPr>
      </p:pic>
    </p:spTree>
    <p:extLst>
      <p:ext uri="{BB962C8B-B14F-4D97-AF65-F5344CB8AC3E}">
        <p14:creationId xmlns:p14="http://schemas.microsoft.com/office/powerpoint/2010/main" val="2342237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E344D-A5DF-6893-DF90-E8811B53A702}"/>
              </a:ext>
            </a:extLst>
          </p:cNvPr>
          <p:cNvPicPr>
            <a:picLocks noChangeAspect="1"/>
          </p:cNvPicPr>
          <p:nvPr/>
        </p:nvPicPr>
        <p:blipFill rotWithShape="1">
          <a:blip r:embed="rId2"/>
          <a:srcRect b="8197"/>
          <a:stretch/>
        </p:blipFill>
        <p:spPr>
          <a:xfrm>
            <a:off x="0" y="0"/>
            <a:ext cx="12191999" cy="6824930"/>
          </a:xfrm>
          <a:prstGeom prst="rect">
            <a:avLst/>
          </a:prstGeom>
        </p:spPr>
      </p:pic>
    </p:spTree>
    <p:extLst>
      <p:ext uri="{BB962C8B-B14F-4D97-AF65-F5344CB8AC3E}">
        <p14:creationId xmlns:p14="http://schemas.microsoft.com/office/powerpoint/2010/main" val="104673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101E84-18BB-2F05-752E-88B3D4651DDB}"/>
              </a:ext>
            </a:extLst>
          </p:cNvPr>
          <p:cNvPicPr>
            <a:picLocks noChangeAspect="1"/>
          </p:cNvPicPr>
          <p:nvPr/>
        </p:nvPicPr>
        <p:blipFill rotWithShape="1">
          <a:blip r:embed="rId2"/>
          <a:srcRect b="8197"/>
          <a:stretch/>
        </p:blipFill>
        <p:spPr>
          <a:xfrm>
            <a:off x="0" y="0"/>
            <a:ext cx="12192000" cy="6864002"/>
          </a:xfrm>
          <a:prstGeom prst="rect">
            <a:avLst/>
          </a:prstGeom>
        </p:spPr>
      </p:pic>
    </p:spTree>
    <p:extLst>
      <p:ext uri="{BB962C8B-B14F-4D97-AF65-F5344CB8AC3E}">
        <p14:creationId xmlns:p14="http://schemas.microsoft.com/office/powerpoint/2010/main" val="14572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7"/>
          <p:cNvSpPr txBox="1">
            <a:spLocks noGrp="1"/>
          </p:cNvSpPr>
          <p:nvPr>
            <p:ph type="title"/>
          </p:nvPr>
        </p:nvSpPr>
        <p:spPr>
          <a:xfrm>
            <a:off x="449704" y="934069"/>
            <a:ext cx="4480465"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3600" dirty="0">
                <a:solidFill>
                  <a:srgbClr val="3F3F3F"/>
                </a:solidFill>
              </a:rPr>
              <a:t>The “Commingling”</a:t>
            </a:r>
            <a:endParaRPr sz="3600" dirty="0">
              <a:solidFill>
                <a:srgbClr val="3F3F3F"/>
              </a:solidFill>
            </a:endParaRPr>
          </a:p>
        </p:txBody>
      </p:sp>
      <p:sp>
        <p:nvSpPr>
          <p:cNvPr id="2" name="TextBox 1">
            <a:extLst>
              <a:ext uri="{FF2B5EF4-FFF2-40B4-BE49-F238E27FC236}">
                <a16:creationId xmlns:a16="http://schemas.microsoft.com/office/drawing/2014/main" id="{2A7205DB-29D4-7FAC-3F0F-D1DC15B43B66}"/>
              </a:ext>
            </a:extLst>
          </p:cNvPr>
          <p:cNvSpPr txBox="1"/>
          <p:nvPr/>
        </p:nvSpPr>
        <p:spPr>
          <a:xfrm>
            <a:off x="3028013" y="5561351"/>
            <a:ext cx="7147534" cy="369332"/>
          </a:xfrm>
          <a:prstGeom prst="rect">
            <a:avLst/>
          </a:prstGeom>
          <a:noFill/>
        </p:spPr>
        <p:txBody>
          <a:bodyPr wrap="none" rtlCol="0">
            <a:spAutoFit/>
          </a:bodyPr>
          <a:lstStyle/>
          <a:p>
            <a:r>
              <a:rPr lang="en-US" b="0" i="0" u="none" strike="noStrike" dirty="0">
                <a:solidFill>
                  <a:srgbClr val="353C41"/>
                </a:solidFill>
                <a:effectLst/>
              </a:rPr>
              <a:t>Clement of </a:t>
            </a:r>
            <a:r>
              <a:rPr lang="en-US" b="0" i="0" u="none" strike="noStrike" dirty="0" err="1">
                <a:solidFill>
                  <a:srgbClr val="353C41"/>
                </a:solidFill>
                <a:effectLst/>
              </a:rPr>
              <a:t>Alexandria,The</a:t>
            </a:r>
            <a:r>
              <a:rPr lang="en-US" b="0" i="0" u="none" strike="noStrike" dirty="0">
                <a:solidFill>
                  <a:srgbClr val="353C41"/>
                </a:solidFill>
                <a:effectLst/>
              </a:rPr>
              <a:t> Instructor,2(ante A.D. 202),in ANF,II:242</a:t>
            </a:r>
            <a:endParaRPr lang="en-US" dirty="0"/>
          </a:p>
        </p:txBody>
      </p:sp>
      <p:sp>
        <p:nvSpPr>
          <p:cNvPr id="3" name="TextBox 2">
            <a:extLst>
              <a:ext uri="{FF2B5EF4-FFF2-40B4-BE49-F238E27FC236}">
                <a16:creationId xmlns:a16="http://schemas.microsoft.com/office/drawing/2014/main" id="{2D3F3814-7569-EEE6-EA99-6CBE31A41D6C}"/>
              </a:ext>
            </a:extLst>
          </p:cNvPr>
          <p:cNvSpPr txBox="1"/>
          <p:nvPr/>
        </p:nvSpPr>
        <p:spPr>
          <a:xfrm>
            <a:off x="1004341" y="2458387"/>
            <a:ext cx="9533744" cy="2862322"/>
          </a:xfrm>
          <a:prstGeom prst="rect">
            <a:avLst/>
          </a:prstGeom>
          <a:noFill/>
        </p:spPr>
        <p:txBody>
          <a:bodyPr wrap="square" rtlCol="0">
            <a:spAutoFit/>
          </a:bodyPr>
          <a:lstStyle/>
          <a:p>
            <a:r>
              <a:rPr lang="en-US" b="0" i="0" u="none" strike="noStrike" dirty="0">
                <a:solidFill>
                  <a:srgbClr val="353C41"/>
                </a:solidFill>
                <a:effectLst/>
              </a:rPr>
              <a:t>"For the blood of the grape--that is, the Word--desired to be mixed with water, as His blood is mingled with salvation. And the blood of the Lord is twofold. For there is the blood of His flesh, by which we are redeemed from corruption; and the spiritual, that by which we are anointed. And to drink the blood of Jesus, is to become partaker of the Lord's immortality; the Spirit being the energetic principle of the Word, as blood is of flesh. Accordingly, as wine is blended with water, so is the Spirit with man. And the one, the mixture of wine and water, nourishes to faith; while the other, the Spirit, conducts to immortality. And the mixture of both--of the water and of the Word--is called Eucharist, renowned and glorious grace; and they who by faith partake of it are sanctified both in body and soul."</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5" name="Google Shape;815;p18"/>
          <p:cNvSpPr txBox="1">
            <a:spLocks noGrp="1"/>
          </p:cNvSpPr>
          <p:nvPr>
            <p:ph type="body" idx="1"/>
          </p:nvPr>
        </p:nvSpPr>
        <p:spPr>
          <a:xfrm>
            <a:off x="435587" y="1139406"/>
            <a:ext cx="6864623" cy="2504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chemeClr val="accent2">
                    <a:lumMod val="20000"/>
                    <a:lumOff val="80000"/>
                  </a:schemeClr>
                </a:solidFill>
              </a:rPr>
              <a:t>“</a:t>
            </a:r>
            <a:r>
              <a:rPr lang="en-US" b="0" i="0" u="none" strike="noStrike" dirty="0">
                <a:solidFill>
                  <a:schemeClr val="accent2">
                    <a:lumMod val="20000"/>
                    <a:lumOff val="80000"/>
                  </a:schemeClr>
                </a:solidFill>
                <a:effectLst/>
              </a:rPr>
              <a:t>“Recognize in the bread what hung on the cross, and in the cup what flowed from his side.” </a:t>
            </a:r>
          </a:p>
          <a:p>
            <a:pPr marL="0" lvl="0" indent="0" algn="l" rtl="0">
              <a:spcBef>
                <a:spcPts val="0"/>
              </a:spcBef>
              <a:spcAft>
                <a:spcPts val="0"/>
              </a:spcAft>
              <a:buNone/>
            </a:pPr>
            <a:r>
              <a:rPr lang="en-US" sz="2400" b="0" i="1" u="none" strike="noStrike" dirty="0">
                <a:solidFill>
                  <a:schemeClr val="accent2">
                    <a:lumMod val="20000"/>
                    <a:lumOff val="80000"/>
                  </a:schemeClr>
                </a:solidFill>
                <a:effectLst/>
              </a:rPr>
              <a:t>(St. Augustine, </a:t>
            </a:r>
            <a:r>
              <a:rPr lang="en-US" sz="2400" b="0" i="1" u="none" strike="noStrike" dirty="0" err="1">
                <a:solidFill>
                  <a:schemeClr val="accent2">
                    <a:lumMod val="20000"/>
                    <a:lumOff val="80000"/>
                  </a:schemeClr>
                </a:solidFill>
                <a:effectLst/>
              </a:rPr>
              <a:t>Ltr</a:t>
            </a:r>
            <a:r>
              <a:rPr lang="en-US" sz="2400" b="0" i="1" u="none" strike="noStrike" dirty="0">
                <a:solidFill>
                  <a:schemeClr val="accent2">
                    <a:lumMod val="20000"/>
                    <a:lumOff val="80000"/>
                  </a:schemeClr>
                </a:solidFill>
                <a:effectLst/>
              </a:rPr>
              <a:t> to Neophytes)</a:t>
            </a:r>
            <a:endParaRPr sz="2400" i="1" dirty="0">
              <a:solidFill>
                <a:schemeClr val="accent2">
                  <a:lumMod val="20000"/>
                  <a:lumOff val="8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819"/>
        <p:cNvGrpSpPr/>
        <p:nvPr/>
      </p:nvGrpSpPr>
      <p:grpSpPr>
        <a:xfrm>
          <a:off x="0" y="0"/>
          <a:ext cx="0" cy="0"/>
          <a:chOff x="0" y="0"/>
          <a:chExt cx="0" cy="0"/>
        </a:xfrm>
      </p:grpSpPr>
      <p:sp>
        <p:nvSpPr>
          <p:cNvPr id="820" name="Google Shape;820;p19"/>
          <p:cNvSpPr txBox="1">
            <a:spLocks noGrp="1"/>
          </p:cNvSpPr>
          <p:nvPr>
            <p:ph type="title"/>
          </p:nvPr>
        </p:nvSpPr>
        <p:spPr>
          <a:xfrm>
            <a:off x="2739809" y="1556555"/>
            <a:ext cx="8490300" cy="1546409"/>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4000" dirty="0">
                <a:solidFill>
                  <a:srgbClr val="3F3F3F"/>
                </a:solidFill>
              </a:rPr>
              <a:t>The Effect of the Eucharist is Binding the Church Together in Charity.</a:t>
            </a:r>
            <a:endParaRPr sz="4000" dirty="0">
              <a:solidFill>
                <a:srgbClr val="3F3F3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AAD6B6-A59D-EE6C-DD81-26CB3ADFCB9D}"/>
              </a:ext>
            </a:extLst>
          </p:cNvPr>
          <p:cNvPicPr>
            <a:picLocks noChangeAspect="1"/>
          </p:cNvPicPr>
          <p:nvPr/>
        </p:nvPicPr>
        <p:blipFill rotWithShape="1">
          <a:blip r:embed="rId4"/>
          <a:srcRect b="10000"/>
          <a:stretch/>
        </p:blipFill>
        <p:spPr>
          <a:xfrm>
            <a:off x="20" y="10"/>
            <a:ext cx="12191980" cy="6857990"/>
          </a:xfrm>
          <a:prstGeom prst="rect">
            <a:avLst/>
          </a:prstGeom>
        </p:spPr>
      </p:pic>
    </p:spTree>
    <p:extLst>
      <p:ext uri="{BB962C8B-B14F-4D97-AF65-F5344CB8AC3E}">
        <p14:creationId xmlns:p14="http://schemas.microsoft.com/office/powerpoint/2010/main" val="148102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802"/>
        <p:cNvGrpSpPr/>
        <p:nvPr/>
      </p:nvGrpSpPr>
      <p:grpSpPr>
        <a:xfrm>
          <a:off x="0" y="0"/>
          <a:ext cx="0" cy="0"/>
          <a:chOff x="0" y="0"/>
          <a:chExt cx="0" cy="0"/>
        </a:xfrm>
      </p:grpSpPr>
      <p:sp>
        <p:nvSpPr>
          <p:cNvPr id="803" name="Google Shape;803;p16"/>
          <p:cNvSpPr txBox="1">
            <a:spLocks noGrp="1"/>
          </p:cNvSpPr>
          <p:nvPr>
            <p:ph type="title"/>
          </p:nvPr>
        </p:nvSpPr>
        <p:spPr>
          <a:xfrm>
            <a:off x="1368384" y="237747"/>
            <a:ext cx="9678159" cy="1217169"/>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sz="4000" i="1" dirty="0">
                <a:solidFill>
                  <a:schemeClr val="accent1">
                    <a:lumMod val="50000"/>
                  </a:schemeClr>
                </a:solidFill>
              </a:rPr>
              <a:t>The Didache (125)</a:t>
            </a:r>
            <a:r>
              <a:rPr lang="en" sz="4000" dirty="0">
                <a:solidFill>
                  <a:schemeClr val="accent1">
                    <a:lumMod val="50000"/>
                  </a:schemeClr>
                </a:solidFill>
              </a:rPr>
              <a:t>: Eucharist Is For Unity        Among Believers</a:t>
            </a:r>
            <a:endParaRPr sz="4000" dirty="0">
              <a:solidFill>
                <a:schemeClr val="accent1">
                  <a:lumMod val="50000"/>
                </a:schemeClr>
              </a:solidFill>
            </a:endParaRPr>
          </a:p>
        </p:txBody>
      </p:sp>
      <p:sp>
        <p:nvSpPr>
          <p:cNvPr id="3" name="TextBox 2">
            <a:extLst>
              <a:ext uri="{FF2B5EF4-FFF2-40B4-BE49-F238E27FC236}">
                <a16:creationId xmlns:a16="http://schemas.microsoft.com/office/drawing/2014/main" id="{91946621-390E-5B8B-2C55-59A56456F97C}"/>
              </a:ext>
            </a:extLst>
          </p:cNvPr>
          <p:cNvSpPr txBox="1"/>
          <p:nvPr/>
        </p:nvSpPr>
        <p:spPr>
          <a:xfrm>
            <a:off x="172321" y="1605341"/>
            <a:ext cx="7693953" cy="5016758"/>
          </a:xfrm>
          <a:prstGeom prst="rect">
            <a:avLst/>
          </a:prstGeom>
          <a:noFill/>
        </p:spPr>
        <p:txBody>
          <a:bodyPr wrap="square" rtlCol="0">
            <a:spAutoFit/>
          </a:bodyPr>
          <a:lstStyle/>
          <a:p>
            <a:r>
              <a:rPr lang="en-US" sz="2400" b="0" i="0" u="none" strike="noStrike" dirty="0">
                <a:solidFill>
                  <a:schemeClr val="bg2">
                    <a:lumMod val="50000"/>
                  </a:schemeClr>
                </a:solidFill>
                <a:effectLst/>
              </a:rPr>
              <a:t>“On the Lord’s day, when you have been gathered together, break bread and celebrate the Eucharist. </a:t>
            </a:r>
          </a:p>
          <a:p>
            <a:endParaRPr lang="en-US" sz="2000" dirty="0">
              <a:solidFill>
                <a:schemeClr val="bg2">
                  <a:lumMod val="50000"/>
                </a:schemeClr>
              </a:solidFill>
            </a:endParaRPr>
          </a:p>
          <a:p>
            <a:r>
              <a:rPr lang="en-US" sz="3200" b="0" i="0" u="none" strike="noStrike" dirty="0">
                <a:solidFill>
                  <a:schemeClr val="bg2">
                    <a:lumMod val="50000"/>
                  </a:schemeClr>
                </a:solidFill>
                <a:effectLst/>
              </a:rPr>
              <a:t>But first confess your sins so that your offering may be pure. If anyone has a quarrel with his neighbor, that person should not join you until he has been reconciled. </a:t>
            </a:r>
          </a:p>
          <a:p>
            <a:endParaRPr lang="en-US" sz="2000" dirty="0">
              <a:solidFill>
                <a:schemeClr val="bg2">
                  <a:lumMod val="50000"/>
                </a:schemeClr>
              </a:solidFill>
            </a:endParaRPr>
          </a:p>
          <a:p>
            <a:r>
              <a:rPr lang="en-US" sz="2400" b="0" i="0" u="none" strike="noStrike" dirty="0">
                <a:solidFill>
                  <a:schemeClr val="bg2">
                    <a:lumMod val="50000"/>
                  </a:schemeClr>
                </a:solidFill>
                <a:effectLst/>
              </a:rPr>
              <a:t>Your sacrifice must not be defiled. In this regard, the Lord has said: </a:t>
            </a:r>
            <a:r>
              <a:rPr lang="en-US" sz="2400" b="0" i="1" u="none" strike="noStrike" dirty="0">
                <a:solidFill>
                  <a:schemeClr val="bg2">
                    <a:lumMod val="50000"/>
                  </a:schemeClr>
                </a:solidFill>
                <a:effectLst/>
              </a:rPr>
              <a:t>In every place and time offer me a pure sacrifice. </a:t>
            </a:r>
            <a:r>
              <a:rPr lang="en-US" sz="2400" b="0" i="0" u="none" strike="noStrike" dirty="0">
                <a:solidFill>
                  <a:schemeClr val="bg2">
                    <a:lumMod val="50000"/>
                  </a:schemeClr>
                </a:solidFill>
                <a:effectLst/>
              </a:rPr>
              <a:t>”</a:t>
            </a:r>
            <a:endParaRPr lang="en-US" sz="2400" dirty="0">
              <a:solidFill>
                <a:schemeClr val="bg2">
                  <a:lumMod val="50000"/>
                </a:schemeClr>
              </a:solidFill>
            </a:endParaRPr>
          </a:p>
        </p:txBody>
      </p:sp>
      <p:pic>
        <p:nvPicPr>
          <p:cNvPr id="2" name="Picture 1">
            <a:extLst>
              <a:ext uri="{FF2B5EF4-FFF2-40B4-BE49-F238E27FC236}">
                <a16:creationId xmlns:a16="http://schemas.microsoft.com/office/drawing/2014/main" id="{DEAD5353-2BD3-2E86-5B4F-7658549B1A9E}"/>
              </a:ext>
            </a:extLst>
          </p:cNvPr>
          <p:cNvPicPr>
            <a:picLocks noChangeAspect="1"/>
          </p:cNvPicPr>
          <p:nvPr/>
        </p:nvPicPr>
        <p:blipFill>
          <a:blip r:embed="rId5"/>
          <a:stretch>
            <a:fillRect/>
          </a:stretch>
        </p:blipFill>
        <p:spPr>
          <a:xfrm rot="414664">
            <a:off x="8172155" y="2016447"/>
            <a:ext cx="3553393" cy="3917480"/>
          </a:xfrm>
          <a:prstGeom prst="rect">
            <a:avLst/>
          </a:prstGeom>
        </p:spPr>
      </p:pic>
      <p:pic>
        <p:nvPicPr>
          <p:cNvPr id="6" name="Audio 5">
            <a:extLst>
              <a:ext uri="{FF2B5EF4-FFF2-40B4-BE49-F238E27FC236}">
                <a16:creationId xmlns:a16="http://schemas.microsoft.com/office/drawing/2014/main" id="{31A06A30-350B-52EF-B16D-234404103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56"/>
    </mc:Choice>
    <mc:Fallback>
      <p:transition spd="slow" advTm="1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1598"/>
        <p:cNvGrpSpPr/>
        <p:nvPr/>
      </p:nvGrpSpPr>
      <p:grpSpPr>
        <a:xfrm>
          <a:off x="0" y="0"/>
          <a:ext cx="0" cy="0"/>
          <a:chOff x="0" y="0"/>
          <a:chExt cx="0" cy="0"/>
        </a:xfrm>
      </p:grpSpPr>
      <p:pic>
        <p:nvPicPr>
          <p:cNvPr id="7" name="Picture 6">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E479FF5-13B8-44CF-A149-6E7E0489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5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3834BF-BB09-46BB-BA11-D8C65C358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2538"/>
            <a:ext cx="11237976" cy="5925402"/>
          </a:xfrm>
          <a:prstGeom prst="rect">
            <a:avLst/>
          </a:prstGeom>
          <a:solidFill>
            <a:schemeClr val="bg1">
              <a:lumMod val="85000"/>
              <a:lumOff val="15000"/>
            </a:schemeClr>
          </a:solidFill>
          <a:ln w="22225">
            <a:solidFill>
              <a:srgbClr val="D5A8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167EEE-71A0-FF2A-3019-904DB8E5A1BC}"/>
              </a:ext>
            </a:extLst>
          </p:cNvPr>
          <p:cNvPicPr>
            <a:picLocks noChangeAspect="1"/>
          </p:cNvPicPr>
          <p:nvPr/>
        </p:nvPicPr>
        <p:blipFill rotWithShape="1">
          <a:blip r:embed="rId5"/>
          <a:srcRect t="9578" r="1" b="17776"/>
          <a:stretch/>
        </p:blipFill>
        <p:spPr>
          <a:xfrm>
            <a:off x="11559" y="0"/>
            <a:ext cx="12177264"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F9A37-2F06-230B-64B4-3BCA17183C9B}"/>
              </a:ext>
            </a:extLst>
          </p:cNvPr>
          <p:cNvSpPr txBox="1"/>
          <p:nvPr/>
        </p:nvSpPr>
        <p:spPr>
          <a:xfrm>
            <a:off x="681538" y="1723868"/>
            <a:ext cx="10828924" cy="483209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 believe in my heart and openly profess that the bread and wine placed upon the altar are, by the mystery of the sacred prayer and the words of the Redeemer, substantially changed into the true and life-giving flesh and blood of Jesus Christ our Lord, and that after the consecration, there is present the true Body and Blood of Christ which was born of the Virgin and, offered up for the salvation of the world, hung on the cross and now sits at the right hand of the Father, and that there is present the true Blood of Christ which flowed from His side. They are present not only by means of a sign and of the efficacy of the sacrament, but also in the very reality and truth of their nature and substance.</a:t>
            </a:r>
          </a:p>
        </p:txBody>
      </p:sp>
      <p:sp>
        <p:nvSpPr>
          <p:cNvPr id="3" name="TextBox 2">
            <a:extLst>
              <a:ext uri="{FF2B5EF4-FFF2-40B4-BE49-F238E27FC236}">
                <a16:creationId xmlns:a16="http://schemas.microsoft.com/office/drawing/2014/main" id="{F91BB92B-CC72-A1FB-4F7A-F0DBE66E08D9}"/>
              </a:ext>
            </a:extLst>
          </p:cNvPr>
          <p:cNvSpPr txBox="1"/>
          <p:nvPr/>
        </p:nvSpPr>
        <p:spPr>
          <a:xfrm>
            <a:off x="5937575" y="133718"/>
            <a:ext cx="5969904" cy="1200329"/>
          </a:xfrm>
          <a:prstGeom prst="rect">
            <a:avLst/>
          </a:prstGeom>
          <a:noFill/>
        </p:spPr>
        <p:txBody>
          <a:bodyPr wrap="none" rtlCol="0">
            <a:spAutoFit/>
          </a:bodyPr>
          <a:lstStyle/>
          <a:p>
            <a:pPr algn="ctr"/>
            <a:r>
              <a:rPr lang="en-US" sz="3600" dirty="0"/>
              <a:t>Catholic Oath of 1079  </a:t>
            </a:r>
          </a:p>
          <a:p>
            <a:pPr algn="ctr"/>
            <a:r>
              <a:rPr lang="en-US" sz="3600" dirty="0"/>
              <a:t>Against Eucharistic Heresies</a:t>
            </a:r>
            <a:endParaRPr lang="en-US" dirty="0"/>
          </a:p>
        </p:txBody>
      </p:sp>
    </p:spTree>
    <p:extLst>
      <p:ext uri="{BB962C8B-B14F-4D97-AF65-F5344CB8AC3E}">
        <p14:creationId xmlns:p14="http://schemas.microsoft.com/office/powerpoint/2010/main" val="328980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Content Placeholder 3">
            <a:extLst>
              <a:ext uri="{FF2B5EF4-FFF2-40B4-BE49-F238E27FC236}">
                <a16:creationId xmlns:a16="http://schemas.microsoft.com/office/drawing/2014/main" id="{CED04F45-CE3E-9190-53E3-FFDDF33489A5}"/>
              </a:ext>
            </a:extLst>
          </p:cNvPr>
          <p:cNvPicPr>
            <a:picLocks noChangeAspect="1"/>
          </p:cNvPicPr>
          <p:nvPr/>
        </p:nvPicPr>
        <p:blipFill rotWithShape="1">
          <a:blip r:embed="rId3"/>
          <a:srcRect l="42443" r="-1" b="-1"/>
          <a:stretch/>
        </p:blipFill>
        <p:spPr>
          <a:xfrm>
            <a:off x="4636008" y="10"/>
            <a:ext cx="7552815" cy="6856310"/>
          </a:xfrm>
          <a:prstGeom prst="rect">
            <a:avLst/>
          </a:prstGeom>
          <a:ln>
            <a:noFill/>
          </a:ln>
          <a:effectLst/>
        </p:spPr>
      </p:pic>
      <p:sp>
        <p:nvSpPr>
          <p:cNvPr id="15" name="Rectangle 1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CC58CD-501D-105A-C7B3-953EDCEC42E1}"/>
              </a:ext>
            </a:extLst>
          </p:cNvPr>
          <p:cNvSpPr>
            <a:spLocks noGrp="1"/>
          </p:cNvSpPr>
          <p:nvPr>
            <p:ph type="title"/>
          </p:nvPr>
        </p:nvSpPr>
        <p:spPr>
          <a:xfrm>
            <a:off x="209862" y="753228"/>
            <a:ext cx="4586990" cy="1080938"/>
          </a:xfrm>
        </p:spPr>
        <p:txBody>
          <a:bodyPr>
            <a:noAutofit/>
          </a:bodyPr>
          <a:lstStyle/>
          <a:p>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“Christ became what we are, so He could make us what He is.”  </a:t>
            </a:r>
            <a:r>
              <a:rPr lang="en-US" sz="2400" b="1" i="1" dirty="0">
                <a:latin typeface="Arial" panose="020B0604020202020204" pitchFamily="34" charset="0"/>
                <a:cs typeface="Arial" panose="020B0604020202020204" pitchFamily="34" charset="0"/>
              </a:rPr>
              <a:t>St. Athanasius</a:t>
            </a:r>
          </a:p>
        </p:txBody>
      </p:sp>
      <p:pic>
        <p:nvPicPr>
          <p:cNvPr id="17" name="Picture 1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pic>
        <p:nvPicPr>
          <p:cNvPr id="5" name="Content Placeholder 4">
            <a:extLst>
              <a:ext uri="{FF2B5EF4-FFF2-40B4-BE49-F238E27FC236}">
                <a16:creationId xmlns:a16="http://schemas.microsoft.com/office/drawing/2014/main" id="{97EACEB6-1708-6D33-A450-AB6F08ECC8CE}"/>
              </a:ext>
            </a:extLst>
          </p:cNvPr>
          <p:cNvPicPr>
            <a:picLocks noGrp="1" noChangeAspect="1"/>
          </p:cNvPicPr>
          <p:nvPr>
            <p:ph idx="1"/>
          </p:nvPr>
        </p:nvPicPr>
        <p:blipFill>
          <a:blip r:embed="rId5"/>
          <a:stretch>
            <a:fillRect/>
          </a:stretch>
        </p:blipFill>
        <p:spPr>
          <a:xfrm>
            <a:off x="398006" y="2846495"/>
            <a:ext cx="5029200" cy="3677055"/>
          </a:xfrm>
        </p:spPr>
      </p:pic>
    </p:spTree>
    <p:extLst>
      <p:ext uri="{BB962C8B-B14F-4D97-AF65-F5344CB8AC3E}">
        <p14:creationId xmlns:p14="http://schemas.microsoft.com/office/powerpoint/2010/main" val="33036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7967-9994-4C23-8284-5456911CF672}"/>
              </a:ext>
            </a:extLst>
          </p:cNvPr>
          <p:cNvSpPr>
            <a:spLocks noGrp="1"/>
          </p:cNvSpPr>
          <p:nvPr>
            <p:ph type="title"/>
          </p:nvPr>
        </p:nvSpPr>
        <p:spPr/>
        <p:txBody>
          <a:bodyPr/>
          <a:lstStyle/>
          <a:p>
            <a:r>
              <a:rPr lang="en-US" dirty="0"/>
              <a:t>Council of </a:t>
            </a:r>
            <a:r>
              <a:rPr lang="en-US" dirty="0" err="1"/>
              <a:t>Nicea</a:t>
            </a:r>
            <a:r>
              <a:rPr lang="en-US" dirty="0"/>
              <a:t> – “Fully Man and fully God”</a:t>
            </a:r>
          </a:p>
        </p:txBody>
      </p:sp>
      <p:sp>
        <p:nvSpPr>
          <p:cNvPr id="3" name="Content Placeholder 2">
            <a:extLst>
              <a:ext uri="{FF2B5EF4-FFF2-40B4-BE49-F238E27FC236}">
                <a16:creationId xmlns:a16="http://schemas.microsoft.com/office/drawing/2014/main" id="{29EB94C4-D62B-3EA6-4513-24F4A1E45E5C}"/>
              </a:ext>
            </a:extLst>
          </p:cNvPr>
          <p:cNvSpPr>
            <a:spLocks noGrp="1"/>
          </p:cNvSpPr>
          <p:nvPr>
            <p:ph idx="1"/>
          </p:nvPr>
        </p:nvSpPr>
        <p:spPr>
          <a:xfrm>
            <a:off x="7231023" y="2505455"/>
            <a:ext cx="3921659" cy="3955305"/>
          </a:xfrm>
        </p:spPr>
        <p:txBody>
          <a:bodyPr>
            <a:normAutofit fontScale="92500" lnSpcReduction="10000"/>
          </a:bodyPr>
          <a:lstStyle/>
          <a:p>
            <a:pPr marL="0" indent="0">
              <a:buNone/>
            </a:pPr>
            <a:r>
              <a:rPr lang="en-US" sz="2800" b="1" dirty="0"/>
              <a:t>313AD – Church moves from private homes to ‘basilicas.’</a:t>
            </a:r>
          </a:p>
          <a:p>
            <a:pPr marL="0" indent="0">
              <a:buNone/>
            </a:pPr>
            <a:endParaRPr lang="en-US" sz="2800" b="1" dirty="0"/>
          </a:p>
          <a:p>
            <a:pPr marL="0" indent="0">
              <a:buNone/>
            </a:pPr>
            <a:r>
              <a:rPr lang="en-US" sz="2800" b="1" dirty="0"/>
              <a:t>Gradually Christ’s Divinity becomes more associated with the earthly power of kings and emperors and thus separated from the average person.</a:t>
            </a:r>
          </a:p>
        </p:txBody>
      </p:sp>
      <p:pic>
        <p:nvPicPr>
          <p:cNvPr id="4" name="Picture 3">
            <a:extLst>
              <a:ext uri="{FF2B5EF4-FFF2-40B4-BE49-F238E27FC236}">
                <a16:creationId xmlns:a16="http://schemas.microsoft.com/office/drawing/2014/main" id="{4A640370-0E9A-737F-1C2F-D446EE4C6030}"/>
              </a:ext>
            </a:extLst>
          </p:cNvPr>
          <p:cNvPicPr>
            <a:picLocks noChangeAspect="1"/>
          </p:cNvPicPr>
          <p:nvPr/>
        </p:nvPicPr>
        <p:blipFill rotWithShape="1">
          <a:blip r:embed="rId3"/>
          <a:srcRect l="5290" t="5792" r="2212" b="5792"/>
          <a:stretch/>
        </p:blipFill>
        <p:spPr>
          <a:xfrm>
            <a:off x="680321" y="2120376"/>
            <a:ext cx="6055259" cy="4520987"/>
          </a:xfrm>
          <a:prstGeom prst="rect">
            <a:avLst/>
          </a:prstGeom>
        </p:spPr>
      </p:pic>
    </p:spTree>
    <p:extLst>
      <p:ext uri="{BB962C8B-B14F-4D97-AF65-F5344CB8AC3E}">
        <p14:creationId xmlns:p14="http://schemas.microsoft.com/office/powerpoint/2010/main" val="382186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descr="A painting of a group of people&#10;&#10;Description automatically generated">
            <a:extLst>
              <a:ext uri="{FF2B5EF4-FFF2-40B4-BE49-F238E27FC236}">
                <a16:creationId xmlns:a16="http://schemas.microsoft.com/office/drawing/2014/main" id="{5BE32BD8-81E7-A517-68AD-3A12B4788C9E}"/>
              </a:ext>
            </a:extLst>
          </p:cNvPr>
          <p:cNvPicPr>
            <a:picLocks noChangeAspect="1"/>
          </p:cNvPicPr>
          <p:nvPr/>
        </p:nvPicPr>
        <p:blipFill rotWithShape="1">
          <a:blip r:embed="rId3"/>
          <a:srcRect l="6134" r="22033" b="-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79E26C-D9A2-D05A-DC5D-7CC57A646754}"/>
              </a:ext>
            </a:extLst>
          </p:cNvPr>
          <p:cNvSpPr>
            <a:spLocks noGrp="1"/>
          </p:cNvSpPr>
          <p:nvPr>
            <p:ph type="title"/>
          </p:nvPr>
        </p:nvSpPr>
        <p:spPr>
          <a:xfrm>
            <a:off x="209862" y="753228"/>
            <a:ext cx="4149488" cy="1080938"/>
          </a:xfrm>
        </p:spPr>
        <p:txBody>
          <a:bodyPr>
            <a:normAutofit/>
          </a:bodyPr>
          <a:lstStyle/>
          <a:p>
            <a:r>
              <a:rPr lang="en-US" sz="2800" b="1" dirty="0"/>
              <a:t>Ranks of the Neophytes</a:t>
            </a:r>
            <a:br>
              <a:rPr lang="en-US" sz="2000" b="0" i="0" u="none" strike="noStrike" dirty="0">
                <a:effectLst/>
                <a:latin typeface="Verdana" panose="020B0604030504040204" pitchFamily="34" charset="0"/>
              </a:rPr>
            </a:br>
            <a:r>
              <a:rPr lang="en-US" sz="2000" b="0" i="0" u="none" strike="noStrike" dirty="0">
                <a:effectLst/>
                <a:latin typeface="Verdana" panose="020B0604030504040204" pitchFamily="34" charset="0"/>
              </a:rPr>
              <a:t>	         </a:t>
            </a:r>
            <a:r>
              <a:rPr lang="en-US" sz="2000" b="0" i="0" u="none" strike="noStrike" dirty="0">
                <a:solidFill>
                  <a:srgbClr val="FFFF00"/>
                </a:solidFill>
                <a:effectLst/>
                <a:latin typeface="Verdana" panose="020B0604030504040204" pitchFamily="34" charset="0"/>
              </a:rPr>
              <a:t>”Sancta, </a:t>
            </a:r>
            <a:r>
              <a:rPr lang="en-US" sz="2000" b="0" i="0" u="none" strike="noStrike" dirty="0" err="1">
                <a:solidFill>
                  <a:srgbClr val="FFFF00"/>
                </a:solidFill>
                <a:effectLst/>
                <a:latin typeface="Verdana" panose="020B0604030504040204" pitchFamily="34" charset="0"/>
              </a:rPr>
              <a:t>sanctis</a:t>
            </a:r>
            <a:r>
              <a:rPr lang="en-US" sz="2000" b="0" i="0" u="none" strike="noStrike" dirty="0">
                <a:solidFill>
                  <a:srgbClr val="FFFF00"/>
                </a:solidFill>
                <a:effectLst/>
                <a:latin typeface="Verdana" panose="020B0604030504040204" pitchFamily="34" charset="0"/>
              </a:rPr>
              <a:t>, </a:t>
            </a:r>
            <a:br>
              <a:rPr lang="en-US" sz="2000" b="0" i="0" u="none" strike="noStrike" dirty="0">
                <a:solidFill>
                  <a:srgbClr val="FFFF00"/>
                </a:solidFill>
                <a:effectLst/>
                <a:latin typeface="Verdana" panose="020B0604030504040204" pitchFamily="34" charset="0"/>
              </a:rPr>
            </a:br>
            <a:r>
              <a:rPr lang="en-US" sz="2000" b="0" i="0" u="none" strike="noStrike" dirty="0">
                <a:solidFill>
                  <a:srgbClr val="FFFF00"/>
                </a:solidFill>
                <a:effectLst/>
                <a:latin typeface="Verdana" panose="020B0604030504040204" pitchFamily="34" charset="0"/>
              </a:rPr>
              <a:t>                          </a:t>
            </a:r>
            <a:r>
              <a:rPr lang="en-US" sz="2000" b="0" i="0" u="none" strike="noStrike" dirty="0" err="1">
                <a:solidFill>
                  <a:srgbClr val="FFFF00"/>
                </a:solidFill>
                <a:effectLst/>
                <a:latin typeface="Verdana" panose="020B0604030504040204" pitchFamily="34" charset="0"/>
              </a:rPr>
              <a:t>foris</a:t>
            </a:r>
            <a:r>
              <a:rPr lang="en-US" sz="2000" b="0" i="0" u="none" strike="noStrike" dirty="0">
                <a:solidFill>
                  <a:srgbClr val="FFFF00"/>
                </a:solidFill>
                <a:effectLst/>
                <a:latin typeface="Verdana" panose="020B0604030504040204" pitchFamily="34" charset="0"/>
              </a:rPr>
              <a:t> canes.”</a:t>
            </a:r>
            <a:endParaRPr lang="en-US" sz="2000" dirty="0">
              <a:solidFill>
                <a:srgbClr val="FFFF00"/>
              </a:solidFill>
            </a:endParaRP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38BDACB-8E48-862A-6FAB-459E0A7946FF}"/>
              </a:ext>
            </a:extLst>
          </p:cNvPr>
          <p:cNvSpPr>
            <a:spLocks noGrp="1"/>
          </p:cNvSpPr>
          <p:nvPr>
            <p:ph idx="1"/>
          </p:nvPr>
        </p:nvSpPr>
        <p:spPr>
          <a:xfrm>
            <a:off x="209862" y="2336873"/>
            <a:ext cx="4287187" cy="3599316"/>
          </a:xfrm>
        </p:spPr>
        <p:txBody>
          <a:bodyPr>
            <a:noAutofit/>
          </a:bodyPr>
          <a:lstStyle/>
          <a:p>
            <a:pPr marL="457200" indent="-457200">
              <a:buAutoNum type="arabicParenR"/>
            </a:pPr>
            <a:r>
              <a:rPr lang="en-US" b="1" dirty="0">
                <a:solidFill>
                  <a:srgbClr val="FFFF00"/>
                </a:solidFill>
                <a:latin typeface="Arial" panose="020B0604020202020204" pitchFamily="34" charset="0"/>
                <a:cs typeface="Arial" panose="020B0604020202020204" pitchFamily="34" charset="0"/>
              </a:rPr>
              <a:t>The Catechumens        </a:t>
            </a:r>
            <a:r>
              <a:rPr lang="en-US" dirty="0">
                <a:latin typeface="Arial" panose="020B0604020202020204" pitchFamily="34" charset="0"/>
                <a:cs typeface="Arial" panose="020B0604020202020204" pitchFamily="34" charset="0"/>
              </a:rPr>
              <a:t>(no real affiliation; couldn’t attend any sacraments)</a:t>
            </a:r>
          </a:p>
          <a:p>
            <a:pPr marL="457200" indent="-457200">
              <a:buAutoNum type="arabicParenR"/>
            </a:pPr>
            <a:endParaRPr lang="en-US" dirty="0">
              <a:latin typeface="Arial" panose="020B0604020202020204" pitchFamily="34" charset="0"/>
              <a:cs typeface="Arial" panose="020B0604020202020204" pitchFamily="34" charset="0"/>
            </a:endParaRPr>
          </a:p>
          <a:p>
            <a:pPr marL="457200" indent="-457200">
              <a:buAutoNum type="arabicParenR"/>
            </a:pPr>
            <a:r>
              <a:rPr lang="en-US" b="1" dirty="0">
                <a:solidFill>
                  <a:srgbClr val="FFFF00"/>
                </a:solidFill>
                <a:latin typeface="Arial" panose="020B0604020202020204" pitchFamily="34" charset="0"/>
                <a:cs typeface="Arial" panose="020B0604020202020204" pitchFamily="34" charset="0"/>
              </a:rPr>
              <a:t>The Seekers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(Presented to the bishop)</a:t>
            </a:r>
          </a:p>
          <a:p>
            <a:pPr marL="457200" indent="-457200">
              <a:buAutoNum type="arabicParenR"/>
            </a:pPr>
            <a:endParaRPr lang="en-US" dirty="0">
              <a:latin typeface="Arial" panose="020B0604020202020204" pitchFamily="34" charset="0"/>
              <a:cs typeface="Arial" panose="020B0604020202020204" pitchFamily="34" charset="0"/>
            </a:endParaRPr>
          </a:p>
          <a:p>
            <a:pPr marL="457200" indent="-457200">
              <a:buAutoNum type="arabicParenR"/>
            </a:pPr>
            <a:r>
              <a:rPr lang="en-US" b="1" dirty="0">
                <a:latin typeface="Arial" panose="020B0604020202020204" pitchFamily="34" charset="0"/>
                <a:cs typeface="Arial" panose="020B0604020202020204" pitchFamily="34" charset="0"/>
              </a:rPr>
              <a:t>T</a:t>
            </a:r>
            <a:r>
              <a:rPr lang="en-US" b="1" dirty="0">
                <a:solidFill>
                  <a:srgbClr val="FFFF00"/>
                </a:solidFill>
                <a:latin typeface="Arial" panose="020B0604020202020204" pitchFamily="34" charset="0"/>
                <a:cs typeface="Arial" panose="020B0604020202020204" pitchFamily="34" charset="0"/>
              </a:rPr>
              <a:t>he Faithful or Illuminati </a:t>
            </a:r>
            <a:r>
              <a:rPr lang="en-US" dirty="0">
                <a:latin typeface="Arial" panose="020B0604020202020204" pitchFamily="34" charset="0"/>
                <a:cs typeface="Arial" panose="020B0604020202020204" pitchFamily="34" charset="0"/>
              </a:rPr>
              <a:t>(admitted to baptism and eventually Eucharist)</a:t>
            </a:r>
          </a:p>
        </p:txBody>
      </p:sp>
    </p:spTree>
    <p:extLst>
      <p:ext uri="{BB962C8B-B14F-4D97-AF65-F5344CB8AC3E}">
        <p14:creationId xmlns:p14="http://schemas.microsoft.com/office/powerpoint/2010/main" val="141149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4" name="Rectangle 33">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1" name="Content Placeholder 2">
            <a:extLst>
              <a:ext uri="{FF2B5EF4-FFF2-40B4-BE49-F238E27FC236}">
                <a16:creationId xmlns:a16="http://schemas.microsoft.com/office/drawing/2014/main" id="{BA5544D2-AD64-B8AA-C2A1-6B38FB94122C}"/>
              </a:ext>
            </a:extLst>
          </p:cNvPr>
          <p:cNvSpPr>
            <a:spLocks noGrp="1"/>
          </p:cNvSpPr>
          <p:nvPr>
            <p:ph idx="1"/>
          </p:nvPr>
        </p:nvSpPr>
        <p:spPr>
          <a:xfrm>
            <a:off x="269823" y="2231954"/>
            <a:ext cx="5452127" cy="4348727"/>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St. Paul – “First day of the week”</a:t>
            </a:r>
          </a:p>
          <a:p>
            <a:pPr marL="0" indent="0">
              <a:buNone/>
            </a:pPr>
            <a:r>
              <a:rPr lang="en-US" dirty="0">
                <a:latin typeface="Arial" panose="020B0604020202020204" pitchFamily="34" charset="0"/>
                <a:cs typeface="Arial" panose="020B0604020202020204" pitchFamily="34" charset="0"/>
              </a:rPr>
              <a:t>Tertullian (200AD) – any time</a:t>
            </a:r>
          </a:p>
          <a:p>
            <a:pPr marL="0" indent="0">
              <a:buNone/>
            </a:pPr>
            <a:r>
              <a:rPr lang="en-US" dirty="0" err="1">
                <a:latin typeface="Arial" panose="020B0604020202020204" pitchFamily="34" charset="0"/>
                <a:cs typeface="Arial" panose="020B0604020202020204" pitchFamily="34" charset="0"/>
              </a:rPr>
              <a:t>Sts</a:t>
            </a:r>
            <a:r>
              <a:rPr lang="en-US" dirty="0">
                <a:latin typeface="Arial" panose="020B0604020202020204" pitchFamily="34" charset="0"/>
                <a:cs typeface="Arial" panose="020B0604020202020204" pitchFamily="34" charset="0"/>
              </a:rPr>
              <a:t>. Cyprian/Ambrose/Jerome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 – daily</a:t>
            </a:r>
          </a:p>
          <a:p>
            <a:pPr marL="0" indent="0">
              <a:buNone/>
            </a:pPr>
            <a:r>
              <a:rPr lang="en-US" dirty="0">
                <a:latin typeface="Arial" panose="020B0604020202020204" pitchFamily="34" charset="0"/>
                <a:cs typeface="Arial" panose="020B0604020202020204" pitchFamily="34" charset="0"/>
              </a:rPr>
              <a:t>St. John Chrysostom – </a:t>
            </a:r>
            <a:r>
              <a:rPr lang="en-US" b="1" dirty="0">
                <a:latin typeface="Arial" panose="020B0604020202020204" pitchFamily="34" charset="0"/>
                <a:cs typeface="Arial" panose="020B0604020202020204" pitchFamily="34" charset="0"/>
              </a:rPr>
              <a:t>Whenever you are at Mass!</a:t>
            </a:r>
          </a:p>
          <a:p>
            <a:pPr marL="0" indent="0">
              <a:buNone/>
            </a:pPr>
            <a:r>
              <a:rPr lang="en-US" dirty="0">
                <a:latin typeface="Arial" panose="020B0604020202020204" pitchFamily="34" charset="0"/>
                <a:cs typeface="Arial" panose="020B0604020202020204" pitchFamily="34" charset="0"/>
              </a:rPr>
              <a:t>St. Bede – (800) – Bemoans that the people aren’t receiving enough</a:t>
            </a:r>
          </a:p>
          <a:p>
            <a:pPr marL="0" indent="0">
              <a:buNone/>
            </a:pPr>
            <a:endParaRPr lang="en-US" sz="1600" dirty="0"/>
          </a:p>
          <a:p>
            <a:pPr marL="0" indent="0">
              <a:buNone/>
            </a:pPr>
            <a:r>
              <a:rPr lang="en-US" b="1" dirty="0">
                <a:solidFill>
                  <a:srgbClr val="FFFF00"/>
                </a:solidFill>
                <a:latin typeface="Arial" panose="020B0604020202020204" pitchFamily="34" charset="0"/>
                <a:cs typeface="Arial" panose="020B0604020202020204" pitchFamily="34" charset="0"/>
              </a:rPr>
              <a:t>Fourth Lateran Council / Pope Innocent III (1215) – Under pain of excommunication – must receive once a year</a:t>
            </a:r>
          </a:p>
          <a:p>
            <a:pPr marL="0" indent="0">
              <a:buNone/>
            </a:pPr>
            <a:endParaRPr lang="en-US" sz="1600" dirty="0"/>
          </a:p>
        </p:txBody>
      </p:sp>
      <p:pic>
        <p:nvPicPr>
          <p:cNvPr id="4" name="Picture 3" descr="A painting of a person shaking hands with a group of people&#10;&#10;Description automatically generated">
            <a:extLst>
              <a:ext uri="{FF2B5EF4-FFF2-40B4-BE49-F238E27FC236}">
                <a16:creationId xmlns:a16="http://schemas.microsoft.com/office/drawing/2014/main" id="{2AACA2DA-D2D0-D7EE-DB02-CE604FE176AF}"/>
              </a:ext>
            </a:extLst>
          </p:cNvPr>
          <p:cNvPicPr>
            <a:picLocks noChangeAspect="1"/>
          </p:cNvPicPr>
          <p:nvPr/>
        </p:nvPicPr>
        <p:blipFill rotWithShape="1">
          <a:blip r:embed="rId3"/>
          <a:srcRect l="30247" r="14434" b="-1"/>
          <a:stretch/>
        </p:blipFill>
        <p:spPr>
          <a:xfrm>
            <a:off x="6096000" y="10"/>
            <a:ext cx="6092823" cy="6856310"/>
          </a:xfrm>
          <a:prstGeom prst="rect">
            <a:avLst/>
          </a:prstGeom>
          <a:ln>
            <a:noFill/>
          </a:ln>
          <a:effectLst/>
        </p:spPr>
      </p:pic>
      <p:sp>
        <p:nvSpPr>
          <p:cNvPr id="37" name="Rectangle 36">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91FDCEA-97F3-F408-8866-3E367F280FD0}"/>
              </a:ext>
            </a:extLst>
          </p:cNvPr>
          <p:cNvSpPr>
            <a:spLocks noGrp="1"/>
          </p:cNvSpPr>
          <p:nvPr>
            <p:ph type="title"/>
          </p:nvPr>
        </p:nvSpPr>
        <p:spPr>
          <a:xfrm>
            <a:off x="680321" y="753228"/>
            <a:ext cx="5041629" cy="1080938"/>
          </a:xfrm>
        </p:spPr>
        <p:txBody>
          <a:bodyPr>
            <a:normAutofit/>
          </a:bodyPr>
          <a:lstStyle/>
          <a:p>
            <a:r>
              <a:rPr lang="en-US" sz="3300"/>
              <a:t>Reception of Communion – Warding off Scruples</a:t>
            </a:r>
          </a:p>
        </p:txBody>
      </p:sp>
      <p:pic>
        <p:nvPicPr>
          <p:cNvPr id="39" name="Picture 38">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46929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8C21-955C-3B78-C2CB-D6849E3AA306}"/>
              </a:ext>
            </a:extLst>
          </p:cNvPr>
          <p:cNvSpPr>
            <a:spLocks noGrp="1"/>
          </p:cNvSpPr>
          <p:nvPr>
            <p:ph type="title"/>
          </p:nvPr>
        </p:nvSpPr>
        <p:spPr/>
        <p:txBody>
          <a:bodyPr/>
          <a:lstStyle/>
          <a:p>
            <a:r>
              <a:rPr lang="en-US" i="1" dirty="0" err="1"/>
              <a:t>Oikonomia</a:t>
            </a:r>
            <a:r>
              <a:rPr lang="en-US" dirty="0"/>
              <a:t> and “The Discipline of the Secret”</a:t>
            </a:r>
          </a:p>
        </p:txBody>
      </p:sp>
      <p:sp>
        <p:nvSpPr>
          <p:cNvPr id="3" name="Content Placeholder 2">
            <a:extLst>
              <a:ext uri="{FF2B5EF4-FFF2-40B4-BE49-F238E27FC236}">
                <a16:creationId xmlns:a16="http://schemas.microsoft.com/office/drawing/2014/main" id="{BA2B309D-6EC0-CC3E-41CA-BC0BBFF2DE86}"/>
              </a:ext>
            </a:extLst>
          </p:cNvPr>
          <p:cNvSpPr>
            <a:spLocks noGrp="1"/>
          </p:cNvSpPr>
          <p:nvPr>
            <p:ph idx="1"/>
          </p:nvPr>
        </p:nvSpPr>
        <p:spPr>
          <a:xfrm>
            <a:off x="1558977" y="2249788"/>
            <a:ext cx="8949128" cy="1080938"/>
          </a:xfrm>
          <a:solidFill>
            <a:schemeClr val="accent5">
              <a:lumMod val="40000"/>
              <a:lumOff val="60000"/>
            </a:schemeClr>
          </a:solidFill>
        </p:spPr>
        <p:txBody>
          <a:bodyPr>
            <a:noAutofit/>
          </a:bodyPr>
          <a:lstStyle/>
          <a:p>
            <a:pPr marL="0" indent="0">
              <a:buNone/>
            </a:pPr>
            <a:r>
              <a:rPr lang="en-US" sz="3600" dirty="0">
                <a:solidFill>
                  <a:schemeClr val="bg2">
                    <a:lumMod val="50000"/>
                  </a:schemeClr>
                </a:solidFill>
                <a:latin typeface="Bradley Hand" pitchFamily="2" charset="77"/>
              </a:rPr>
              <a:t>“Do not give to dogs what is holy. Neither cast your </a:t>
            </a:r>
            <a:r>
              <a:rPr lang="en-US" sz="3600" dirty="0" err="1">
                <a:solidFill>
                  <a:schemeClr val="bg2">
                    <a:lumMod val="50000"/>
                  </a:schemeClr>
                </a:solidFill>
                <a:latin typeface="Bradley Hand" pitchFamily="2" charset="77"/>
              </a:rPr>
              <a:t>perarls</a:t>
            </a:r>
            <a:r>
              <a:rPr lang="en-US" sz="3600" dirty="0">
                <a:solidFill>
                  <a:schemeClr val="bg2">
                    <a:lumMod val="50000"/>
                  </a:schemeClr>
                </a:solidFill>
                <a:latin typeface="Bradley Hand" pitchFamily="2" charset="77"/>
              </a:rPr>
              <a:t> before swine.” Matt 7:6</a:t>
            </a:r>
          </a:p>
        </p:txBody>
      </p:sp>
      <p:sp>
        <p:nvSpPr>
          <p:cNvPr id="4" name="TextBox 3">
            <a:extLst>
              <a:ext uri="{FF2B5EF4-FFF2-40B4-BE49-F238E27FC236}">
                <a16:creationId xmlns:a16="http://schemas.microsoft.com/office/drawing/2014/main" id="{BE8C07E4-5011-29C0-CCC3-2708801545D3}"/>
              </a:ext>
            </a:extLst>
          </p:cNvPr>
          <p:cNvSpPr txBox="1"/>
          <p:nvPr/>
        </p:nvSpPr>
        <p:spPr>
          <a:xfrm>
            <a:off x="734518" y="3571053"/>
            <a:ext cx="7165298" cy="461665"/>
          </a:xfrm>
          <a:prstGeom prst="rect">
            <a:avLst/>
          </a:prstGeom>
          <a:noFill/>
        </p:spPr>
        <p:txBody>
          <a:bodyPr wrap="square" rtlCol="0">
            <a:spAutoFit/>
          </a:bodyPr>
          <a:lstStyle/>
          <a:p>
            <a:r>
              <a:rPr lang="en-US" sz="2400" dirty="0"/>
              <a:t>-</a:t>
            </a:r>
          </a:p>
        </p:txBody>
      </p:sp>
      <p:sp>
        <p:nvSpPr>
          <p:cNvPr id="5" name="TextBox 4">
            <a:extLst>
              <a:ext uri="{FF2B5EF4-FFF2-40B4-BE49-F238E27FC236}">
                <a16:creationId xmlns:a16="http://schemas.microsoft.com/office/drawing/2014/main" id="{CA987168-5D1A-DBCE-409B-9926857058E5}"/>
              </a:ext>
            </a:extLst>
          </p:cNvPr>
          <p:cNvSpPr txBox="1"/>
          <p:nvPr/>
        </p:nvSpPr>
        <p:spPr>
          <a:xfrm>
            <a:off x="2271009" y="3853848"/>
            <a:ext cx="3762532" cy="2585323"/>
          </a:xfrm>
          <a:prstGeom prst="rect">
            <a:avLst/>
          </a:prstGeom>
          <a:noFill/>
        </p:spPr>
        <p:txBody>
          <a:bodyPr wrap="square" rtlCol="0">
            <a:spAutoFit/>
          </a:bodyPr>
          <a:lstStyle/>
          <a:p>
            <a:pPr algn="ctr"/>
            <a:r>
              <a:rPr lang="en-US" sz="5400" dirty="0">
                <a:latin typeface="Bradley Hand" pitchFamily="2" charset="77"/>
              </a:rPr>
              <a:t>“We don’t talk about _________.”</a:t>
            </a:r>
          </a:p>
        </p:txBody>
      </p:sp>
      <p:pic>
        <p:nvPicPr>
          <p:cNvPr id="6" name="Picture 5">
            <a:extLst>
              <a:ext uri="{FF2B5EF4-FFF2-40B4-BE49-F238E27FC236}">
                <a16:creationId xmlns:a16="http://schemas.microsoft.com/office/drawing/2014/main" id="{F4DDE3FE-9E75-A905-3550-CB43581FE425}"/>
              </a:ext>
            </a:extLst>
          </p:cNvPr>
          <p:cNvPicPr>
            <a:picLocks noChangeAspect="1"/>
          </p:cNvPicPr>
          <p:nvPr/>
        </p:nvPicPr>
        <p:blipFill rotWithShape="1">
          <a:blip r:embed="rId3"/>
          <a:srcRect l="8848" t="9919" r="6314" b="11249"/>
          <a:stretch/>
        </p:blipFill>
        <p:spPr>
          <a:xfrm>
            <a:off x="6033541" y="3571053"/>
            <a:ext cx="3612629" cy="3249704"/>
          </a:xfrm>
          <a:prstGeom prst="rect">
            <a:avLst/>
          </a:prstGeom>
        </p:spPr>
      </p:pic>
      <p:pic>
        <p:nvPicPr>
          <p:cNvPr id="7" name="Picture 6">
            <a:extLst>
              <a:ext uri="{FF2B5EF4-FFF2-40B4-BE49-F238E27FC236}">
                <a16:creationId xmlns:a16="http://schemas.microsoft.com/office/drawing/2014/main" id="{D7441F42-4276-89E9-5B8F-AE4FC23465EB}"/>
              </a:ext>
            </a:extLst>
          </p:cNvPr>
          <p:cNvPicPr>
            <a:picLocks noChangeAspect="1"/>
          </p:cNvPicPr>
          <p:nvPr/>
        </p:nvPicPr>
        <p:blipFill>
          <a:blip r:embed="rId4"/>
          <a:stretch>
            <a:fillRect/>
          </a:stretch>
        </p:blipFill>
        <p:spPr>
          <a:xfrm>
            <a:off x="2418205" y="3450394"/>
            <a:ext cx="7227966" cy="3370363"/>
          </a:xfrm>
          <a:prstGeom prst="rect">
            <a:avLst/>
          </a:prstGeom>
        </p:spPr>
      </p:pic>
    </p:spTree>
    <p:extLst>
      <p:ext uri="{BB962C8B-B14F-4D97-AF65-F5344CB8AC3E}">
        <p14:creationId xmlns:p14="http://schemas.microsoft.com/office/powerpoint/2010/main" val="24464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5CE8-5F24-608F-F497-9CDF6D10B280}"/>
              </a:ext>
            </a:extLst>
          </p:cNvPr>
          <p:cNvSpPr>
            <a:spLocks noGrp="1"/>
          </p:cNvSpPr>
          <p:nvPr>
            <p:ph type="title"/>
          </p:nvPr>
        </p:nvSpPr>
        <p:spPr>
          <a:xfrm>
            <a:off x="230616" y="708257"/>
            <a:ext cx="9613861" cy="1080938"/>
          </a:xfrm>
        </p:spPr>
        <p:txBody>
          <a:bodyPr/>
          <a:lstStyle/>
          <a:p>
            <a:r>
              <a:rPr lang="en-US" dirty="0"/>
              <a:t>The Commingling</a:t>
            </a:r>
          </a:p>
        </p:txBody>
      </p:sp>
      <p:pic>
        <p:nvPicPr>
          <p:cNvPr id="7" name="Content Placeholder 6">
            <a:extLst>
              <a:ext uri="{FF2B5EF4-FFF2-40B4-BE49-F238E27FC236}">
                <a16:creationId xmlns:a16="http://schemas.microsoft.com/office/drawing/2014/main" id="{B5591C5C-5A25-8913-6E2F-C1A074B4F8B3}"/>
              </a:ext>
            </a:extLst>
          </p:cNvPr>
          <p:cNvPicPr>
            <a:picLocks noGrp="1" noChangeAspect="1"/>
          </p:cNvPicPr>
          <p:nvPr>
            <p:ph idx="1"/>
          </p:nvPr>
        </p:nvPicPr>
        <p:blipFill rotWithShape="1">
          <a:blip r:embed="rId2"/>
          <a:srcRect t="16864"/>
          <a:stretch/>
        </p:blipFill>
        <p:spPr>
          <a:xfrm>
            <a:off x="4467069" y="579412"/>
            <a:ext cx="7704943" cy="4804187"/>
          </a:xfrm>
        </p:spPr>
      </p:pic>
      <p:sp>
        <p:nvSpPr>
          <p:cNvPr id="8" name="TextBox 7">
            <a:extLst>
              <a:ext uri="{FF2B5EF4-FFF2-40B4-BE49-F238E27FC236}">
                <a16:creationId xmlns:a16="http://schemas.microsoft.com/office/drawing/2014/main" id="{EF94F8F0-EB08-31FB-61C5-24A70A623D45}"/>
              </a:ext>
            </a:extLst>
          </p:cNvPr>
          <p:cNvSpPr txBox="1"/>
          <p:nvPr/>
        </p:nvSpPr>
        <p:spPr>
          <a:xfrm>
            <a:off x="230616" y="1947183"/>
            <a:ext cx="4236453" cy="5109091"/>
          </a:xfrm>
          <a:prstGeom prst="rect">
            <a:avLst/>
          </a:prstGeom>
          <a:noFill/>
        </p:spPr>
        <p:txBody>
          <a:bodyPr wrap="square" rtlCol="0">
            <a:spAutoFit/>
          </a:bodyPr>
          <a:lstStyle/>
          <a:p>
            <a:r>
              <a:rPr lang="en-US" sz="2800" b="0" i="0" u="none" strike="noStrike" dirty="0">
                <a:solidFill>
                  <a:schemeClr val="accent2">
                    <a:lumMod val="20000"/>
                    <a:lumOff val="80000"/>
                  </a:schemeClr>
                </a:solidFill>
                <a:effectLst/>
                <a:latin typeface="Arial" panose="020B0604020202020204" pitchFamily="34" charset="0"/>
                <a:cs typeface="Arial" panose="020B0604020202020204" pitchFamily="34" charset="0"/>
              </a:rPr>
              <a:t>“…in the water is understood the people, but in the wine is showed the blood of Christ. But when the water is mingled in the cup with wine…that mixture cannot any more be separated. So, nothing can separate the Church from Christ… “</a:t>
            </a:r>
            <a:endParaRPr lang="en-US" sz="2800" dirty="0">
              <a:latin typeface="Arial" panose="020B0604020202020204" pitchFamily="34" charset="0"/>
              <a:cs typeface="Arial" panose="020B0604020202020204" pitchFamily="34" charset="0"/>
            </a:endParaRPr>
          </a:p>
          <a:p>
            <a:endParaRPr lang="en-US" dirty="0"/>
          </a:p>
        </p:txBody>
      </p:sp>
      <p:sp>
        <p:nvSpPr>
          <p:cNvPr id="9" name="TextBox 8">
            <a:extLst>
              <a:ext uri="{FF2B5EF4-FFF2-40B4-BE49-F238E27FC236}">
                <a16:creationId xmlns:a16="http://schemas.microsoft.com/office/drawing/2014/main" id="{D379FA35-7115-01C4-154C-9D048C900A10}"/>
              </a:ext>
            </a:extLst>
          </p:cNvPr>
          <p:cNvSpPr txBox="1"/>
          <p:nvPr/>
        </p:nvSpPr>
        <p:spPr>
          <a:xfrm>
            <a:off x="5037546" y="5826577"/>
            <a:ext cx="5321508" cy="646331"/>
          </a:xfrm>
          <a:prstGeom prst="rect">
            <a:avLst/>
          </a:prstGeom>
          <a:noFill/>
        </p:spPr>
        <p:txBody>
          <a:bodyPr wrap="square" rtlCol="0">
            <a:spAutoFit/>
          </a:bodyPr>
          <a:lstStyle/>
          <a:p>
            <a:r>
              <a:rPr lang="en-US" sz="1800" b="0" i="0" u="none" strike="noStrike" dirty="0" err="1">
                <a:solidFill>
                  <a:schemeClr val="accent2">
                    <a:lumMod val="20000"/>
                    <a:lumOff val="80000"/>
                  </a:schemeClr>
                </a:solidFill>
                <a:effectLst/>
                <a:latin typeface="+mn-lt"/>
              </a:rPr>
              <a:t>Cyprian,To</a:t>
            </a:r>
            <a:r>
              <a:rPr lang="en-US" sz="1800" b="0" i="0" u="none" strike="noStrike" dirty="0">
                <a:solidFill>
                  <a:schemeClr val="accent2">
                    <a:lumMod val="20000"/>
                    <a:lumOff val="80000"/>
                  </a:schemeClr>
                </a:solidFill>
                <a:effectLst/>
                <a:latin typeface="+mn-lt"/>
              </a:rPr>
              <a:t> </a:t>
            </a:r>
            <a:r>
              <a:rPr lang="en-US" sz="1800" b="0" i="0" u="none" strike="noStrike" dirty="0" err="1">
                <a:solidFill>
                  <a:schemeClr val="accent2">
                    <a:lumMod val="20000"/>
                    <a:lumOff val="80000"/>
                  </a:schemeClr>
                </a:solidFill>
                <a:effectLst/>
                <a:latin typeface="+mn-lt"/>
              </a:rPr>
              <a:t>Caeilius,Epistle</a:t>
            </a:r>
            <a:r>
              <a:rPr lang="en-US" sz="1800" b="0" i="0" u="none" strike="noStrike" dirty="0">
                <a:solidFill>
                  <a:schemeClr val="accent2">
                    <a:lumMod val="20000"/>
                    <a:lumOff val="80000"/>
                  </a:schemeClr>
                </a:solidFill>
                <a:effectLst/>
                <a:latin typeface="+mn-lt"/>
              </a:rPr>
              <a:t> 62(63):13(A.D. 253)</a:t>
            </a:r>
            <a:r>
              <a:rPr lang="en-US" sz="1800" b="0" i="0" u="none" strike="noStrike" dirty="0" err="1">
                <a:solidFill>
                  <a:schemeClr val="accent2">
                    <a:lumMod val="20000"/>
                    <a:lumOff val="80000"/>
                  </a:schemeClr>
                </a:solidFill>
                <a:effectLst/>
                <a:latin typeface="+mn-lt"/>
              </a:rPr>
              <a:t>Caeilius,Epistle</a:t>
            </a:r>
            <a:r>
              <a:rPr lang="en-US" sz="1800" b="0" i="0" u="none" strike="noStrike" dirty="0">
                <a:solidFill>
                  <a:schemeClr val="accent2">
                    <a:lumMod val="20000"/>
                    <a:lumOff val="80000"/>
                  </a:schemeClr>
                </a:solidFill>
                <a:effectLst/>
                <a:latin typeface="+mn-lt"/>
              </a:rPr>
              <a:t> 62(63):13(A.D. 253)</a:t>
            </a:r>
            <a:r>
              <a:rPr lang="en" sz="1800" dirty="0">
                <a:solidFill>
                  <a:schemeClr val="accent2">
                    <a:lumMod val="20000"/>
                    <a:lumOff val="80000"/>
                  </a:schemeClr>
                </a:solidFill>
                <a:latin typeface="+mn-lt"/>
              </a:rPr>
              <a:t>.</a:t>
            </a:r>
            <a:endParaRPr lang="en-US" dirty="0"/>
          </a:p>
        </p:txBody>
      </p:sp>
    </p:spTree>
    <p:extLst>
      <p:ext uri="{BB962C8B-B14F-4D97-AF65-F5344CB8AC3E}">
        <p14:creationId xmlns:p14="http://schemas.microsoft.com/office/powerpoint/2010/main" val="175264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B518AF8A-218C-63B6-AFD6-A16D091DE95C}"/>
              </a:ext>
            </a:extLst>
          </p:cNvPr>
          <p:cNvSpPr>
            <a:spLocks noGrp="1"/>
          </p:cNvSpPr>
          <p:nvPr>
            <p:ph idx="1"/>
          </p:nvPr>
        </p:nvSpPr>
        <p:spPr>
          <a:xfrm>
            <a:off x="680322" y="2336872"/>
            <a:ext cx="5041628" cy="3911527"/>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a:t>
            </a:r>
            <a:r>
              <a:rPr lang="en-US" b="0" i="0" u="none" strike="noStrike" dirty="0">
                <a:effectLst/>
                <a:latin typeface="Arial" panose="020B0604020202020204" pitchFamily="34" charset="0"/>
                <a:cs typeface="Arial" panose="020B0604020202020204" pitchFamily="34" charset="0"/>
              </a:rPr>
              <a:t>Let us prove that this is not what nature has shaped it to be, </a:t>
            </a:r>
            <a:r>
              <a:rPr lang="en-US" b="1" i="1" u="none" strike="noStrike" dirty="0">
                <a:effectLst/>
                <a:latin typeface="Arial" panose="020B0604020202020204" pitchFamily="34" charset="0"/>
                <a:cs typeface="Arial" panose="020B0604020202020204" pitchFamily="34" charset="0"/>
              </a:rPr>
              <a:t>but what the blessing has consecrated;</a:t>
            </a:r>
          </a:p>
          <a:p>
            <a:pPr marL="0" indent="0">
              <a:buNone/>
            </a:pPr>
            <a:r>
              <a:rPr lang="en-US" sz="3200" b="1" i="1" u="none" strike="noStrike" dirty="0">
                <a:solidFill>
                  <a:srgbClr val="FFFF00"/>
                </a:solidFill>
                <a:effectLst/>
                <a:latin typeface="Arial" panose="020B0604020202020204" pitchFamily="34" charset="0"/>
                <a:cs typeface="Arial" panose="020B0604020202020204" pitchFamily="34" charset="0"/>
              </a:rPr>
              <a:t>for the power of the blessing is greater than that of nature</a:t>
            </a:r>
            <a:r>
              <a:rPr lang="en-US" sz="3200" b="1" i="1" u="none" strike="noStrike" dirty="0">
                <a:effectLst/>
                <a:latin typeface="Arial" panose="020B0604020202020204" pitchFamily="34" charset="0"/>
                <a:cs typeface="Arial" panose="020B0604020202020204" pitchFamily="34" charset="0"/>
              </a:rPr>
              <a:t>, </a:t>
            </a:r>
          </a:p>
          <a:p>
            <a:pPr marL="0" indent="0">
              <a:buNone/>
            </a:pPr>
            <a:r>
              <a:rPr lang="en-US" b="1" i="1" u="none" strike="noStrike" dirty="0">
                <a:effectLst/>
                <a:latin typeface="Arial" panose="020B0604020202020204" pitchFamily="34" charset="0"/>
                <a:cs typeface="Arial" panose="020B0604020202020204" pitchFamily="34" charset="0"/>
              </a:rPr>
              <a:t>because by the blessing even nature itself is changed.” (The Mysteries)</a:t>
            </a:r>
            <a:endParaRPr lang="en-US" dirty="0">
              <a:latin typeface="Arial" panose="020B0604020202020204" pitchFamily="34" charset="0"/>
              <a:cs typeface="Arial" panose="020B0604020202020204" pitchFamily="34" charset="0"/>
            </a:endParaRPr>
          </a:p>
        </p:txBody>
      </p:sp>
      <p:pic>
        <p:nvPicPr>
          <p:cNvPr id="4" name="Picture 3" descr="A painting of a person with a beard and a golden cap&#10;&#10;Description automatically generated">
            <a:extLst>
              <a:ext uri="{FF2B5EF4-FFF2-40B4-BE49-F238E27FC236}">
                <a16:creationId xmlns:a16="http://schemas.microsoft.com/office/drawing/2014/main" id="{0CF06722-9371-20E7-A985-0B0E9A578FA9}"/>
              </a:ext>
            </a:extLst>
          </p:cNvPr>
          <p:cNvPicPr>
            <a:picLocks noChangeAspect="1"/>
          </p:cNvPicPr>
          <p:nvPr/>
        </p:nvPicPr>
        <p:blipFill rotWithShape="1">
          <a:blip r:embed="rId3"/>
          <a:srcRect b="23198"/>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583085-5A33-EB63-3CFA-CE51FC2D6BE5}"/>
              </a:ext>
            </a:extLst>
          </p:cNvPr>
          <p:cNvSpPr>
            <a:spLocks noGrp="1"/>
          </p:cNvSpPr>
          <p:nvPr>
            <p:ph type="title"/>
          </p:nvPr>
        </p:nvSpPr>
        <p:spPr>
          <a:xfrm>
            <a:off x="680321" y="753228"/>
            <a:ext cx="5041629" cy="1080938"/>
          </a:xfrm>
        </p:spPr>
        <p:txBody>
          <a:bodyPr>
            <a:normAutofit fontScale="90000"/>
          </a:bodyPr>
          <a:lstStyle/>
          <a:p>
            <a:r>
              <a:rPr lang="en-US" dirty="0"/>
              <a:t>Take Christ at His Word: “It is the consecration!”</a:t>
            </a:r>
            <a:br>
              <a:rPr lang="en-US" sz="2300" dirty="0"/>
            </a:br>
            <a:r>
              <a:rPr lang="en-US" sz="2300" dirty="0"/>
              <a:t>St. Ambrose of Milan, 333-397</a:t>
            </a: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4081665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{8CAEA162-D963-E04B-AF08-B5E2CE925720}tf10001057</Template>
  <TotalTime>4497</TotalTime>
  <Words>1160</Words>
  <Application>Microsoft Macintosh PowerPoint</Application>
  <PresentationFormat>Widescreen</PresentationFormat>
  <Paragraphs>59</Paragraphs>
  <Slides>21</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Verdana</vt:lpstr>
      <vt:lpstr>Bradley Hand</vt:lpstr>
      <vt:lpstr>Arial</vt:lpstr>
      <vt:lpstr>Inter UI Regular</vt:lpstr>
      <vt:lpstr>Trebuchet MS</vt:lpstr>
      <vt:lpstr>Georgia</vt:lpstr>
      <vt:lpstr>Berlin</vt:lpstr>
      <vt:lpstr>The Early Church  and the Eucharist </vt:lpstr>
      <vt:lpstr>The Didache (125): Eucharist Is For Unity        Among Believers</vt:lpstr>
      <vt:lpstr> “Christ became what we are, so He could make us what He is.”  St. Athanasius</vt:lpstr>
      <vt:lpstr>Council of Nicea – “Fully Man and fully God”</vt:lpstr>
      <vt:lpstr>Ranks of the Neophytes           ”Sancta, sanctis,                            foris canes.”</vt:lpstr>
      <vt:lpstr>Reception of Communion – Warding off Scruples</vt:lpstr>
      <vt:lpstr>Oikonomia and “The Discipline of the Secret”</vt:lpstr>
      <vt:lpstr>The Commingling</vt:lpstr>
      <vt:lpstr>Take Christ at His Word: “It is the consecration!” St. Ambrose of Milan, 333-397</vt:lpstr>
      <vt:lpstr>All the Greatest Theologians Encouraged Frequent Communion</vt:lpstr>
      <vt:lpstr>PowerPoint Presentation</vt:lpstr>
      <vt:lpstr>PowerPoint Presentation</vt:lpstr>
      <vt:lpstr>PowerPoint Presentation</vt:lpstr>
      <vt:lpstr>PowerPoint Presentation</vt:lpstr>
      <vt:lpstr>PowerPoint Presentation</vt:lpstr>
      <vt:lpstr>The “Commingling”</vt:lpstr>
      <vt:lpstr>PowerPoint Presentation</vt:lpstr>
      <vt:lpstr>The Effect of the Eucharist is Binding the Church Together in Charity.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Church </dc:title>
  <cp:lastModifiedBy>Barbara Harrington</cp:lastModifiedBy>
  <cp:revision>11</cp:revision>
  <dcterms:modified xsi:type="dcterms:W3CDTF">2023-10-30T18:06:17Z</dcterms:modified>
</cp:coreProperties>
</file>